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256" r:id="rId2"/>
    <p:sldId id="267" r:id="rId3"/>
    <p:sldId id="316" r:id="rId4"/>
    <p:sldId id="341" r:id="rId5"/>
    <p:sldId id="266" r:id="rId6"/>
    <p:sldId id="304" r:id="rId7"/>
    <p:sldId id="303" r:id="rId8"/>
    <p:sldId id="263" r:id="rId9"/>
    <p:sldId id="331" r:id="rId10"/>
    <p:sldId id="271" r:id="rId11"/>
    <p:sldId id="272" r:id="rId12"/>
    <p:sldId id="273" r:id="rId13"/>
    <p:sldId id="342" r:id="rId14"/>
    <p:sldId id="274" r:id="rId15"/>
    <p:sldId id="317" r:id="rId16"/>
    <p:sldId id="306" r:id="rId17"/>
    <p:sldId id="318" r:id="rId18"/>
    <p:sldId id="319" r:id="rId19"/>
    <p:sldId id="320" r:id="rId20"/>
    <p:sldId id="336" r:id="rId21"/>
    <p:sldId id="276" r:id="rId22"/>
    <p:sldId id="277" r:id="rId23"/>
    <p:sldId id="278" r:id="rId24"/>
    <p:sldId id="279" r:id="rId25"/>
    <p:sldId id="340" r:id="rId26"/>
    <p:sldId id="324" r:id="rId27"/>
    <p:sldId id="327" r:id="rId28"/>
    <p:sldId id="328" r:id="rId29"/>
    <p:sldId id="325" r:id="rId30"/>
    <p:sldId id="326" r:id="rId31"/>
    <p:sldId id="332" r:id="rId32"/>
    <p:sldId id="338" r:id="rId33"/>
    <p:sldId id="339" r:id="rId34"/>
    <p:sldId id="337" r:id="rId35"/>
    <p:sldId id="310" r:id="rId36"/>
    <p:sldId id="321" r:id="rId37"/>
    <p:sldId id="322" r:id="rId38"/>
    <p:sldId id="329" r:id="rId39"/>
    <p:sldId id="309" r:id="rId40"/>
    <p:sldId id="280" r:id="rId41"/>
    <p:sldId id="281" r:id="rId42"/>
    <p:sldId id="307" r:id="rId43"/>
    <p:sldId id="311" r:id="rId44"/>
    <p:sldId id="312" r:id="rId45"/>
    <p:sldId id="313" r:id="rId46"/>
    <p:sldId id="335" r:id="rId47"/>
    <p:sldId id="314" r:id="rId48"/>
    <p:sldId id="334" r:id="rId49"/>
    <p:sldId id="333" r:id="rId50"/>
    <p:sldId id="283" r:id="rId51"/>
    <p:sldId id="288" r:id="rId52"/>
    <p:sldId id="284" r:id="rId53"/>
    <p:sldId id="285" r:id="rId54"/>
    <p:sldId id="286" r:id="rId55"/>
    <p:sldId id="287" r:id="rId5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b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200" b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200" b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200" b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FFFF"/>
    <a:srgbClr val="FFFF00"/>
    <a:srgbClr val="FFFFCC"/>
    <a:srgbClr val="66CCFF"/>
    <a:srgbClr val="FF6600"/>
    <a:srgbClr val="FF33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4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solidFill>
                  <a:schemeClr val="tx1"/>
                </a:solidFill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>
                <a:solidFill>
                  <a:schemeClr val="tx1"/>
                </a:solidFill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b="0">
                <a:solidFill>
                  <a:schemeClr val="tx1"/>
                </a:solidFill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b="0">
                <a:solidFill>
                  <a:schemeClr val="tx1"/>
                </a:solidFill>
              </a:defRPr>
            </a:lvl1pPr>
          </a:lstStyle>
          <a:p>
            <a:fld id="{CC112209-4E8C-4622-B40B-FD2A00D382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742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solidFill>
                  <a:schemeClr val="tx1"/>
                </a:solidFill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>
                <a:solidFill>
                  <a:schemeClr val="tx1"/>
                </a:solidFill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b="0">
                <a:solidFill>
                  <a:schemeClr val="tx1"/>
                </a:solidFill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b="0">
                <a:solidFill>
                  <a:schemeClr val="tx1"/>
                </a:solidFill>
              </a:defRPr>
            </a:lvl1pPr>
          </a:lstStyle>
          <a:p>
            <a:fld id="{18EB8E3D-6A87-45FC-A0CB-C721A85E37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1101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AF1171C7-C36E-4A00-A75E-B6FEA7043B34}" type="slidenum">
              <a:rPr lang="en-US" b="0">
                <a:solidFill>
                  <a:schemeClr val="tx1"/>
                </a:solidFill>
              </a:rPr>
              <a:pPr eaLnBrk="1" hangingPunct="1"/>
              <a:t>1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944464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301CBCC-2E14-4D86-A88B-802E3B89A64A}" type="slidenum">
              <a:rPr lang="en-US" b="0">
                <a:solidFill>
                  <a:schemeClr val="tx1"/>
                </a:solidFill>
              </a:rPr>
              <a:pPr eaLnBrk="1" hangingPunct="1"/>
              <a:t>11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43284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9C6004B-6453-48C2-9EB6-1D1FA8371171}" type="slidenum">
              <a:rPr lang="en-US" b="0">
                <a:solidFill>
                  <a:schemeClr val="tx1"/>
                </a:solidFill>
              </a:rPr>
              <a:pPr eaLnBrk="1" hangingPunct="1"/>
              <a:t>12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864271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9A13F34-56AF-4081-A420-97DFFEDD503A}" type="slidenum">
              <a:rPr lang="en-US" b="0">
                <a:solidFill>
                  <a:schemeClr val="tx1"/>
                </a:solidFill>
              </a:rPr>
              <a:pPr eaLnBrk="1" hangingPunct="1"/>
              <a:t>14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14578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AAFD33D-2D47-40D4-8C67-1EAF0AED3DD3}" type="slidenum">
              <a:rPr lang="en-US" b="0">
                <a:solidFill>
                  <a:schemeClr val="tx1"/>
                </a:solidFill>
              </a:rPr>
              <a:pPr eaLnBrk="1" hangingPunct="1"/>
              <a:t>16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169202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AAFD33D-2D47-40D4-8C67-1EAF0AED3DD3}" type="slidenum">
              <a:rPr lang="en-US" b="0">
                <a:solidFill>
                  <a:schemeClr val="tx1"/>
                </a:solidFill>
              </a:rPr>
              <a:pPr eaLnBrk="1" hangingPunct="1"/>
              <a:t>17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33925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956D2DCD-9C98-4634-9021-36173D451CBE}" type="slidenum">
              <a:rPr lang="en-US" b="0">
                <a:solidFill>
                  <a:schemeClr val="tx1"/>
                </a:solidFill>
              </a:rPr>
              <a:pPr eaLnBrk="1" hangingPunct="1"/>
              <a:t>21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743289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BF0450D-6BAB-45C2-9BC5-FBD785B1C987}" type="slidenum">
              <a:rPr lang="en-US" b="0">
                <a:solidFill>
                  <a:schemeClr val="tx1"/>
                </a:solidFill>
              </a:rPr>
              <a:pPr eaLnBrk="1" hangingPunct="1"/>
              <a:t>22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717233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AEBC472-DEBA-480A-8BF2-BDC97D43B80F}" type="slidenum">
              <a:rPr lang="en-US" b="0">
                <a:solidFill>
                  <a:schemeClr val="tx1"/>
                </a:solidFill>
              </a:rPr>
              <a:pPr eaLnBrk="1" hangingPunct="1"/>
              <a:t>23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315494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3AB2D24-D56B-40A5-A526-88AB45FD226D}" type="slidenum">
              <a:rPr lang="en-US" b="0">
                <a:solidFill>
                  <a:schemeClr val="tx1"/>
                </a:solidFill>
              </a:rPr>
              <a:pPr eaLnBrk="1" hangingPunct="1"/>
              <a:t>24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238500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7C91D69-C86F-45A7-9D2B-176BCA263F31}" type="slidenum">
              <a:rPr lang="en-US" b="0">
                <a:solidFill>
                  <a:schemeClr val="tx1"/>
                </a:solidFill>
              </a:rPr>
              <a:pPr eaLnBrk="1" hangingPunct="1"/>
              <a:t>35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9791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B6A3AFF-E6B3-4558-902C-7ABE6BFFAB27}" type="slidenum">
              <a:rPr lang="en-US" b="0">
                <a:solidFill>
                  <a:schemeClr val="tx1"/>
                </a:solidFill>
              </a:rPr>
              <a:pPr eaLnBrk="1" hangingPunct="1"/>
              <a:t>2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221786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7C91D69-C86F-45A7-9D2B-176BCA263F31}" type="slidenum">
              <a:rPr lang="en-US" b="0">
                <a:solidFill>
                  <a:schemeClr val="tx1"/>
                </a:solidFill>
              </a:rPr>
              <a:pPr eaLnBrk="1" hangingPunct="1"/>
              <a:t>36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615219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7C91D69-C86F-45A7-9D2B-176BCA263F31}" type="slidenum">
              <a:rPr lang="en-US" b="0">
                <a:solidFill>
                  <a:schemeClr val="tx1"/>
                </a:solidFill>
              </a:rPr>
              <a:pPr eaLnBrk="1" hangingPunct="1"/>
              <a:t>37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188417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A049EEE8-C715-40A2-B3C3-803DD712F931}" type="slidenum">
              <a:rPr lang="en-US" b="0">
                <a:solidFill>
                  <a:schemeClr val="tx1"/>
                </a:solidFill>
              </a:rPr>
              <a:pPr eaLnBrk="1" hangingPunct="1"/>
              <a:t>39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654170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C0763E5-CF78-4FE1-BA5F-1DB8B0940CC5}" type="slidenum">
              <a:rPr lang="en-US" b="0">
                <a:solidFill>
                  <a:schemeClr val="tx1"/>
                </a:solidFill>
              </a:rPr>
              <a:pPr eaLnBrk="1" hangingPunct="1"/>
              <a:t>40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69570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47026F7-660E-40A3-8569-F4D84BFDB52C}" type="slidenum">
              <a:rPr lang="en-US" b="0">
                <a:solidFill>
                  <a:schemeClr val="tx1"/>
                </a:solidFill>
              </a:rPr>
              <a:pPr eaLnBrk="1" hangingPunct="1"/>
              <a:t>41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762009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5851AA4-73A2-49C2-A407-DE256E92C5F2}" type="slidenum">
              <a:rPr lang="en-US" b="0">
                <a:solidFill>
                  <a:schemeClr val="tx1"/>
                </a:solidFill>
              </a:rPr>
              <a:pPr eaLnBrk="1" hangingPunct="1"/>
              <a:t>42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482752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255BEB8-BDD0-4BDC-8848-BD740BE0610D}" type="slidenum">
              <a:rPr lang="en-US" b="0">
                <a:solidFill>
                  <a:schemeClr val="tx1"/>
                </a:solidFill>
              </a:rPr>
              <a:pPr eaLnBrk="1" hangingPunct="1"/>
              <a:t>43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911419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F05CC30-1F06-49C2-829B-4B51D9685590}" type="slidenum">
              <a:rPr lang="en-US" b="0">
                <a:solidFill>
                  <a:schemeClr val="tx1"/>
                </a:solidFill>
              </a:rPr>
              <a:pPr eaLnBrk="1" hangingPunct="1"/>
              <a:t>44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3552350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216F264-707B-4882-B905-46CED6AF0815}" type="slidenum">
              <a:rPr lang="en-US" b="0">
                <a:solidFill>
                  <a:schemeClr val="tx1"/>
                </a:solidFill>
              </a:rPr>
              <a:pPr eaLnBrk="1" hangingPunct="1"/>
              <a:t>45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194592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216F264-707B-4882-B905-46CED6AF0815}" type="slidenum">
              <a:rPr lang="en-US" b="0">
                <a:solidFill>
                  <a:schemeClr val="tx1"/>
                </a:solidFill>
              </a:rPr>
              <a:pPr eaLnBrk="1" hangingPunct="1"/>
              <a:t>46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45144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968F55CC-4DD2-4713-ACD2-E93C0DD3C9CF}" type="slidenum">
              <a:rPr lang="en-US" b="0">
                <a:solidFill>
                  <a:schemeClr val="tx1"/>
                </a:solidFill>
              </a:rPr>
              <a:pPr eaLnBrk="1" hangingPunct="1"/>
              <a:t>3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1077671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4077177-1F92-47FD-824B-D55B3B41F87D}" type="slidenum">
              <a:rPr lang="en-US" b="0">
                <a:solidFill>
                  <a:schemeClr val="tx1"/>
                </a:solidFill>
              </a:rPr>
              <a:pPr eaLnBrk="1" hangingPunct="1"/>
              <a:t>47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5452946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DD011F7-5F58-404D-ADFC-66D365A0B8E5}" type="slidenum">
              <a:rPr lang="en-US" b="0">
                <a:solidFill>
                  <a:schemeClr val="tx1"/>
                </a:solidFill>
              </a:rPr>
              <a:pPr eaLnBrk="1" hangingPunct="1"/>
              <a:t>50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7167962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C706BBC-0DDF-4FA9-96FC-CC007AD8AA92}" type="slidenum">
              <a:rPr lang="en-US" b="0">
                <a:solidFill>
                  <a:schemeClr val="tx1"/>
                </a:solidFill>
              </a:rPr>
              <a:pPr eaLnBrk="1" hangingPunct="1"/>
              <a:t>51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162176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9D4BE60-79A8-4198-9291-98F90B8E3C70}" type="slidenum">
              <a:rPr lang="en-US" b="0">
                <a:solidFill>
                  <a:schemeClr val="tx1"/>
                </a:solidFill>
              </a:rPr>
              <a:pPr eaLnBrk="1" hangingPunct="1"/>
              <a:t>52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405318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D613465-F1E1-40D9-AF49-2CBDA7D87152}" type="slidenum">
              <a:rPr lang="en-US" b="0">
                <a:solidFill>
                  <a:schemeClr val="tx1"/>
                </a:solidFill>
              </a:rPr>
              <a:pPr eaLnBrk="1" hangingPunct="1"/>
              <a:t>53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07146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1C5D35A-7D8C-4358-AF92-31C927318441}" type="slidenum">
              <a:rPr lang="en-US" b="0">
                <a:solidFill>
                  <a:schemeClr val="tx1"/>
                </a:solidFill>
              </a:rPr>
              <a:pPr eaLnBrk="1" hangingPunct="1"/>
              <a:t>54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4713803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533DE95-7955-4273-B05F-44255F95F0B7}" type="slidenum">
              <a:rPr lang="en-US" b="0">
                <a:solidFill>
                  <a:schemeClr val="tx1"/>
                </a:solidFill>
              </a:rPr>
              <a:pPr eaLnBrk="1" hangingPunct="1"/>
              <a:t>55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58314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0540ED9-891C-4A24-943E-16AB786E5485}" type="slidenum">
              <a:rPr lang="en-US" b="0">
                <a:solidFill>
                  <a:schemeClr val="tx1"/>
                </a:solidFill>
              </a:rPr>
              <a:pPr eaLnBrk="1" hangingPunct="1"/>
              <a:t>5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33159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38DEB3D-2938-47F1-BB18-F8BBAD0BDF38}" type="slidenum">
              <a:rPr lang="en-US" b="0">
                <a:solidFill>
                  <a:schemeClr val="tx1"/>
                </a:solidFill>
              </a:rPr>
              <a:pPr eaLnBrk="1" hangingPunct="1"/>
              <a:t>6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32200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BCA1ADA-57C8-496F-8108-93DF1EABF2F6}" type="slidenum">
              <a:rPr lang="en-US" b="0">
                <a:solidFill>
                  <a:schemeClr val="tx1"/>
                </a:solidFill>
              </a:rPr>
              <a:pPr eaLnBrk="1" hangingPunct="1"/>
              <a:t>7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27255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A15243E-CFDA-404A-AA5D-D4C3AA503720}" type="slidenum">
              <a:rPr lang="en-US" b="0">
                <a:solidFill>
                  <a:schemeClr val="tx1"/>
                </a:solidFill>
              </a:rPr>
              <a:pPr eaLnBrk="1" hangingPunct="1"/>
              <a:t>8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065595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E844243-9BC5-4D5D-A9E3-C0C4AD4712B7}" type="slidenum">
              <a:rPr lang="en-US" b="0">
                <a:solidFill>
                  <a:schemeClr val="tx1"/>
                </a:solidFill>
              </a:rPr>
              <a:pPr eaLnBrk="1" hangingPunct="1"/>
              <a:t>9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50602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CFCE1B4-DF0F-4230-A30B-A4660D61CF71}" type="slidenum">
              <a:rPr lang="en-US" b="0">
                <a:solidFill>
                  <a:schemeClr val="tx1"/>
                </a:solidFill>
              </a:rPr>
              <a:pPr eaLnBrk="1" hangingPunct="1"/>
              <a:t>10</a:t>
            </a:fld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74857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5F7E5-83CD-44AB-91ED-CC473B1DC0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532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0ECEF-FCFB-4F5E-966C-037D3A0830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9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30851-2DF2-4F72-A703-74037D7F20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D7428-5622-42C6-8F29-6AE50F549B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1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0859C2-2E28-448B-91A3-3A44D77987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59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15A503-1EFB-4A9B-AE14-79D95AB07F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1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B125-1D89-4BBC-B206-5698487D56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91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48BCB-8385-4E89-B6CA-6417427786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95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DFC000-69A2-4317-A429-3B52C7D969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66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F501F3-44C5-4F3C-9240-1AA37998AE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265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6892F3-5FF1-45B2-B8A4-978A8C2B27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03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F002F"/>
            </a:gs>
            <a:gs pos="50000">
              <a:srgbClr val="660066"/>
            </a:gs>
            <a:gs pos="100000">
              <a:srgbClr val="2F002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D1B0EE86-7823-4B31-BB0A-034BDCE6F5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1066800"/>
            <a:ext cx="83058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ＭＳ Ｐゴシック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  <a:ea typeface="ＭＳ Ｐゴシック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  <a:ea typeface="ＭＳ Ｐゴシック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  <a:ea typeface="ＭＳ Ｐゴシック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  <a:ea typeface="ＭＳ Ｐゴシック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bg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bg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bg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2.bin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e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test tub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685800"/>
            <a:ext cx="3949700" cy="548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3" name="WordArt 7"/>
          <p:cNvSpPr>
            <a:spLocks noChangeArrowheads="1" noChangeShapeType="1" noTextEdit="1"/>
          </p:cNvSpPr>
          <p:nvPr/>
        </p:nvSpPr>
        <p:spPr bwMode="auto">
          <a:xfrm>
            <a:off x="304800" y="1600200"/>
            <a:ext cx="45339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Thermochemistry:</a:t>
            </a:r>
          </a:p>
        </p:txBody>
      </p:sp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457200" y="4495800"/>
            <a:ext cx="381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dirty="0" smtClean="0">
                <a:solidFill>
                  <a:srgbClr val="FFFF00"/>
                </a:solidFill>
              </a:rPr>
              <a:t>Chapter 17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582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Handwriting" pitchFamily="66" charset="0"/>
                <a:ea typeface="+mj-ea"/>
              </a:rPr>
              <a:t>Heat and Phase Changes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33400" y="1638300"/>
            <a:ext cx="3733800" cy="21717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  <a:defRPr/>
            </a:pPr>
            <a:r>
              <a:rPr lang="en-US" sz="3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lephant" pitchFamily="18" charset="0"/>
                <a:ea typeface="+mn-ea"/>
              </a:rPr>
              <a:t> Condensation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  <a:defRPr/>
            </a:pPr>
            <a:r>
              <a:rPr lang="en-US" sz="3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lephant" pitchFamily="18" charset="0"/>
                <a:ea typeface="+mn-ea"/>
              </a:rPr>
              <a:t> Freezing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  <a:defRPr/>
            </a:pPr>
            <a:r>
              <a:rPr lang="en-US" sz="3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lephant" pitchFamily="18" charset="0"/>
                <a:ea typeface="+mn-ea"/>
              </a:rPr>
              <a:t> Deposition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105400" y="1638300"/>
            <a:ext cx="3505200" cy="21717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  <a:defRPr/>
            </a:pPr>
            <a:r>
              <a:rPr lang="en-US" sz="340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lephant" pitchFamily="18" charset="0"/>
                <a:ea typeface="+mn-ea"/>
              </a:rPr>
              <a:t> Evaporation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  <a:defRPr/>
            </a:pPr>
            <a:r>
              <a:rPr lang="en-US" sz="340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lephant" pitchFamily="18" charset="0"/>
                <a:ea typeface="+mn-ea"/>
              </a:rPr>
              <a:t> Melting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  <a:defRPr/>
            </a:pPr>
            <a:r>
              <a:rPr lang="en-US" sz="340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lephant" pitchFamily="18" charset="0"/>
                <a:ea typeface="+mn-ea"/>
              </a:rPr>
              <a:t> Sublimation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371600" y="3886200"/>
            <a:ext cx="685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What’s the Pattern Here?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33400" y="4267200"/>
            <a:ext cx="8077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Cheltenhm BT" charset="0"/>
              </a:rPr>
              <a:t>Those changes that</a:t>
            </a:r>
            <a:r>
              <a:rPr lang="en-US" sz="3200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eltenhm BT" charset="0"/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eltenhm BT" charset="0"/>
              </a:rPr>
              <a:t>‘spread’</a:t>
            </a:r>
            <a:r>
              <a:rPr lang="en-US" sz="3200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eltenhm BT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Cheltenhm BT" charset="0"/>
              </a:rPr>
              <a:t>molecules out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eltenhm BT" charset="0"/>
              </a:rPr>
              <a:t>take in</a:t>
            </a:r>
            <a:r>
              <a:rPr lang="en-US" sz="3200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eltenhm BT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Cheltenhm BT" charset="0"/>
              </a:rPr>
              <a:t>heat; 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heltenhm BT" charset="0"/>
              </a:rPr>
              <a:t>those 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Cheltenhm BT" charset="0"/>
              </a:rPr>
              <a:t>changes that</a:t>
            </a:r>
            <a:r>
              <a:rPr lang="en-US" sz="3200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eltenhm BT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eltenhm BT" charset="0"/>
              </a:rPr>
              <a:t>‘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eltenhm BT" charset="0"/>
              </a:rPr>
              <a:t>condense’ 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heltenhm BT" charset="0"/>
              </a:rPr>
              <a:t>molecules</a:t>
            </a:r>
            <a:r>
              <a:rPr lang="en-US" sz="3200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eltenhm BT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eltenhm BT" charset="0"/>
              </a:rPr>
              <a:t>give off</a:t>
            </a:r>
            <a:r>
              <a:rPr lang="en-US" sz="3200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eltenhm BT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Cheltenhm BT" charset="0"/>
              </a:rPr>
              <a:t>heat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heltenhm BT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heltenhm BT" charset="0"/>
              </a:rPr>
              <a:t>Does it take heat to do the process?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  <a:latin typeface="Cheltenhm BT" charset="0"/>
            </a:endParaRPr>
          </a:p>
        </p:txBody>
      </p:sp>
      <p:sp>
        <p:nvSpPr>
          <p:cNvPr id="27655" name="TextBox 11"/>
          <p:cNvSpPr txBox="1">
            <a:spLocks noChangeArrowheads="1"/>
          </p:cNvSpPr>
          <p:nvPr/>
        </p:nvSpPr>
        <p:spPr bwMode="auto">
          <a:xfrm>
            <a:off x="533400" y="990600"/>
            <a:ext cx="3733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3600"/>
              <a:t>Exothermic</a:t>
            </a:r>
          </a:p>
        </p:txBody>
      </p:sp>
      <p:sp>
        <p:nvSpPr>
          <p:cNvPr id="27656" name="TextBox 12"/>
          <p:cNvSpPr txBox="1">
            <a:spLocks noChangeArrowheads="1"/>
          </p:cNvSpPr>
          <p:nvPr/>
        </p:nvSpPr>
        <p:spPr bwMode="auto">
          <a:xfrm>
            <a:off x="5029200" y="990600"/>
            <a:ext cx="3733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3600"/>
              <a:t>Endothermic</a:t>
            </a:r>
          </a:p>
        </p:txBody>
      </p:sp>
      <p:cxnSp>
        <p:nvCxnSpPr>
          <p:cNvPr id="23" name="Curved Connector 22"/>
          <p:cNvCxnSpPr/>
          <p:nvPr/>
        </p:nvCxnSpPr>
        <p:spPr bwMode="auto">
          <a:xfrm rot="16200000" flipV="1">
            <a:off x="4343401" y="2971801"/>
            <a:ext cx="4724399" cy="1981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730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11" presetID="4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100"/>
                            </p:stCondLst>
                            <p:childTnLst>
                              <p:par>
                                <p:cTn id="15" presetID="4" presetClass="entr" presetSubtype="3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 animBg="1"/>
      <p:bldP spid="7" grpId="0" build="p" animBg="1"/>
      <p:bldP spid="8" grpId="0"/>
      <p:bldP spid="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16"/>
          <p:cNvGrpSpPr>
            <a:grpSpLocks/>
          </p:cNvGrpSpPr>
          <p:nvPr/>
        </p:nvGrpSpPr>
        <p:grpSpPr bwMode="auto">
          <a:xfrm>
            <a:off x="3657600" y="1135496"/>
            <a:ext cx="5486400" cy="2838450"/>
            <a:chOff x="2016" y="935"/>
            <a:chExt cx="3456" cy="1788"/>
          </a:xfrm>
        </p:grpSpPr>
        <p:sp>
          <p:nvSpPr>
            <p:cNvPr id="38919" name="Text Box 17"/>
            <p:cNvSpPr txBox="1">
              <a:spLocks noChangeArrowheads="1"/>
            </p:cNvSpPr>
            <p:nvPr/>
          </p:nvSpPr>
          <p:spPr bwMode="auto">
            <a:xfrm>
              <a:off x="2016" y="935"/>
              <a:ext cx="3408" cy="17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                                                                                        					  e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                                                         d  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Temp.                                          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                                              c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                                   b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                            a     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                       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           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			Time</a:t>
              </a:r>
            </a:p>
          </p:txBody>
        </p:sp>
        <p:grpSp>
          <p:nvGrpSpPr>
            <p:cNvPr id="38920" name="Group 18"/>
            <p:cNvGrpSpPr>
              <a:grpSpLocks/>
            </p:cNvGrpSpPr>
            <p:nvPr/>
          </p:nvGrpSpPr>
          <p:grpSpPr bwMode="auto">
            <a:xfrm>
              <a:off x="2928" y="1008"/>
              <a:ext cx="2544" cy="1344"/>
              <a:chOff x="1152" y="859"/>
              <a:chExt cx="2160" cy="1018"/>
            </a:xfrm>
          </p:grpSpPr>
          <p:sp>
            <p:nvSpPr>
              <p:cNvPr id="38921" name="Line 19"/>
              <p:cNvSpPr>
                <a:spLocks noChangeShapeType="1"/>
              </p:cNvSpPr>
              <p:nvPr/>
            </p:nvSpPr>
            <p:spPr bwMode="auto">
              <a:xfrm>
                <a:off x="1152" y="941"/>
                <a:ext cx="0" cy="9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2" name="Line 20"/>
              <p:cNvSpPr>
                <a:spLocks noChangeShapeType="1"/>
              </p:cNvSpPr>
              <p:nvPr/>
            </p:nvSpPr>
            <p:spPr bwMode="auto">
              <a:xfrm flipH="1">
                <a:off x="1152" y="1877"/>
                <a:ext cx="21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3" name="Line 21"/>
              <p:cNvSpPr>
                <a:spLocks noChangeShapeType="1"/>
              </p:cNvSpPr>
              <p:nvPr/>
            </p:nvSpPr>
            <p:spPr bwMode="auto">
              <a:xfrm flipV="1">
                <a:off x="1152" y="1618"/>
                <a:ext cx="288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4" name="Line 22"/>
              <p:cNvSpPr>
                <a:spLocks noChangeShapeType="1"/>
              </p:cNvSpPr>
              <p:nvPr/>
            </p:nvSpPr>
            <p:spPr bwMode="auto">
              <a:xfrm>
                <a:off x="1440" y="1618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5" name="Line 23"/>
              <p:cNvSpPr>
                <a:spLocks noChangeShapeType="1"/>
              </p:cNvSpPr>
              <p:nvPr/>
            </p:nvSpPr>
            <p:spPr bwMode="auto">
              <a:xfrm flipV="1">
                <a:off x="1800" y="1229"/>
                <a:ext cx="288" cy="38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6" name="Line 24"/>
              <p:cNvSpPr>
                <a:spLocks noChangeShapeType="1"/>
              </p:cNvSpPr>
              <p:nvPr/>
            </p:nvSpPr>
            <p:spPr bwMode="auto">
              <a:xfrm>
                <a:off x="2088" y="1229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7" name="Line 25"/>
              <p:cNvSpPr>
                <a:spLocks noChangeShapeType="1"/>
              </p:cNvSpPr>
              <p:nvPr/>
            </p:nvSpPr>
            <p:spPr bwMode="auto">
              <a:xfrm flipV="1">
                <a:off x="2664" y="859"/>
                <a:ext cx="432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Heat Capacity</a:t>
            </a:r>
            <a:r>
              <a:rPr lang="en-US" sz="2800" b="0" dirty="0" smtClean="0"/>
              <a:t>(not as useful)</a:t>
            </a:r>
            <a:endParaRPr lang="en-US" dirty="0" smtClean="0"/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973946"/>
            <a:ext cx="8763000" cy="2286000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 sz="2800" dirty="0" smtClean="0"/>
              <a:t>Heat Capacity </a:t>
            </a:r>
            <a:r>
              <a:rPr lang="en-US" sz="2800" b="0" dirty="0" smtClean="0"/>
              <a:t>is amount of heat needed to raise the temperature of something  1</a:t>
            </a:r>
            <a:r>
              <a:rPr lang="en-US" sz="2800" b="0" dirty="0" smtClean="0">
                <a:sym typeface="Symbol"/>
              </a:rPr>
              <a:t>C</a:t>
            </a:r>
          </a:p>
          <a:p>
            <a:pPr marL="533400" indent="-533400" eaLnBrk="1" hangingPunct="1">
              <a:buFontTx/>
              <a:buNone/>
            </a:pPr>
            <a:r>
              <a:rPr lang="en-US" sz="2800" dirty="0" smtClean="0">
                <a:sym typeface="Symbol"/>
              </a:rPr>
              <a:t>Heat Capacity </a:t>
            </a:r>
            <a:r>
              <a:rPr lang="en-US" sz="2800" dirty="0" smtClean="0"/>
              <a:t>depends on: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z="2400" b="0" dirty="0" smtClean="0">
                <a:ea typeface="ＭＳ Ｐゴシック" pitchFamily="34" charset="-128"/>
              </a:rPr>
              <a:t>How much substance you have (mass)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z="2400" b="0" dirty="0" smtClean="0">
                <a:ea typeface="ＭＳ Ｐゴシック" pitchFamily="34" charset="-128"/>
              </a:rPr>
              <a:t>The chemical composition</a:t>
            </a:r>
            <a:endParaRPr lang="en-US" sz="2400" b="0" dirty="0" smtClean="0">
              <a:ea typeface="ＭＳ Ｐゴシック" pitchFamily="34" charset="-128"/>
              <a:sym typeface="Webdings" pitchFamily="18" charset="2"/>
            </a:endParaRPr>
          </a:p>
        </p:txBody>
      </p:sp>
      <p:sp>
        <p:nvSpPr>
          <p:cNvPr id="38917" name="Text Box 14"/>
          <p:cNvSpPr txBox="1">
            <a:spLocks noChangeArrowheads="1"/>
          </p:cNvSpPr>
          <p:nvPr/>
        </p:nvSpPr>
        <p:spPr bwMode="auto">
          <a:xfrm>
            <a:off x="228600" y="2743200"/>
            <a:ext cx="3276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i="1" dirty="0">
                <a:solidFill>
                  <a:srgbClr val="FFFF00"/>
                </a:solidFill>
              </a:rPr>
              <a:t>How much heat is needed to raise the temperature of a solid, liquid, or gas?</a:t>
            </a:r>
          </a:p>
        </p:txBody>
      </p:sp>
      <p:sp>
        <p:nvSpPr>
          <p:cNvPr id="38918" name="Text Box 15"/>
          <p:cNvSpPr txBox="1">
            <a:spLocks noChangeArrowheads="1"/>
          </p:cNvSpPr>
          <p:nvPr/>
        </p:nvSpPr>
        <p:spPr bwMode="auto">
          <a:xfrm>
            <a:off x="0" y="1295400"/>
            <a:ext cx="3505200" cy="13795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Endothermic: add heat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/>
              <a:t>Exothermic: heat released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Specific Heat </a:t>
            </a:r>
            <a:r>
              <a:rPr lang="en-US" b="0" dirty="0" smtClean="0"/>
              <a:t>(capacity)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334000"/>
            <a:ext cx="7315200" cy="1524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a:  </a:t>
            </a:r>
            <a:r>
              <a:rPr lang="en-US" sz="2800" dirty="0" err="1" smtClean="0"/>
              <a:t>Cp</a:t>
            </a:r>
            <a:r>
              <a:rPr lang="en-US" sz="2800" baseline="-25000" dirty="0" err="1" smtClean="0"/>
              <a:t>Ice</a:t>
            </a:r>
            <a:r>
              <a:rPr lang="en-US" sz="2800" dirty="0" smtClean="0"/>
              <a:t> = 2.1 J/</a:t>
            </a:r>
            <a:r>
              <a:rPr lang="en-US" sz="2800" dirty="0" err="1" smtClean="0"/>
              <a:t>g</a:t>
            </a:r>
            <a:r>
              <a:rPr lang="en-US" sz="2800" dirty="0" err="1" smtClean="0">
                <a:sym typeface="Symbol" pitchFamily="18" charset="2"/>
              </a:rPr>
              <a:t>C</a:t>
            </a:r>
            <a:endParaRPr lang="en-US" sz="2800" dirty="0" smtClean="0">
              <a:sym typeface="Symbol" pitchFamily="18" charset="2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ym typeface="Symbol" pitchFamily="18" charset="2"/>
              </a:rPr>
              <a:t>c:  </a:t>
            </a:r>
            <a:r>
              <a:rPr lang="en-US" sz="2800" dirty="0" err="1" smtClean="0">
                <a:sym typeface="Symbol" pitchFamily="18" charset="2"/>
              </a:rPr>
              <a:t>Cp</a:t>
            </a:r>
            <a:r>
              <a:rPr lang="en-US" sz="2800" baseline="-25000" dirty="0" err="1" smtClean="0">
                <a:sym typeface="Symbol" pitchFamily="18" charset="2"/>
              </a:rPr>
              <a:t>Water</a:t>
            </a:r>
            <a:r>
              <a:rPr lang="en-US" sz="2800" dirty="0" smtClean="0">
                <a:sym typeface="Symbol" pitchFamily="18" charset="2"/>
              </a:rPr>
              <a:t> = 4.18 </a:t>
            </a:r>
            <a:r>
              <a:rPr lang="en-US" sz="2800" dirty="0" smtClean="0"/>
              <a:t>J/</a:t>
            </a:r>
            <a:r>
              <a:rPr lang="en-US" sz="2800" dirty="0" err="1" smtClean="0"/>
              <a:t>g</a:t>
            </a:r>
            <a:r>
              <a:rPr lang="en-US" sz="2800" dirty="0" err="1" smtClean="0">
                <a:sym typeface="Symbol" pitchFamily="18" charset="2"/>
              </a:rPr>
              <a:t>C</a:t>
            </a:r>
            <a:endParaRPr lang="en-US" sz="2800" dirty="0" smtClean="0">
              <a:sym typeface="Symbol" pitchFamily="18" charset="2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ym typeface="Symbol" pitchFamily="18" charset="2"/>
              </a:rPr>
              <a:t>e:  </a:t>
            </a:r>
            <a:r>
              <a:rPr lang="en-US" sz="2800" dirty="0" err="1" smtClean="0">
                <a:sym typeface="Symbol" pitchFamily="18" charset="2"/>
              </a:rPr>
              <a:t>Cp</a:t>
            </a:r>
            <a:r>
              <a:rPr lang="en-US" sz="2800" baseline="-25000" dirty="0" err="1" smtClean="0">
                <a:sym typeface="Symbol" pitchFamily="18" charset="2"/>
              </a:rPr>
              <a:t>Water</a:t>
            </a:r>
            <a:r>
              <a:rPr lang="en-US" sz="2800" baseline="-25000" dirty="0" smtClean="0">
                <a:sym typeface="Symbol" pitchFamily="18" charset="2"/>
              </a:rPr>
              <a:t> Vapor</a:t>
            </a:r>
            <a:r>
              <a:rPr lang="en-US" sz="2800" dirty="0" smtClean="0">
                <a:sym typeface="Symbol" pitchFamily="18" charset="2"/>
              </a:rPr>
              <a:t> = 1.7 </a:t>
            </a:r>
            <a:r>
              <a:rPr lang="en-US" sz="2800" dirty="0" smtClean="0"/>
              <a:t>J/</a:t>
            </a:r>
            <a:r>
              <a:rPr lang="en-US" sz="2800" dirty="0" err="1" smtClean="0"/>
              <a:t>g</a:t>
            </a:r>
            <a:r>
              <a:rPr lang="en-US" sz="2800" dirty="0" err="1" smtClean="0">
                <a:sym typeface="Symbol" pitchFamily="18" charset="2"/>
              </a:rPr>
              <a:t>C</a:t>
            </a:r>
            <a:endParaRPr lang="en-US" sz="2800" dirty="0" smtClean="0">
              <a:sym typeface="Symbol" pitchFamily="18" charset="2"/>
            </a:endParaRP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228600" y="1295400"/>
            <a:ext cx="3352800" cy="272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FFFF00"/>
                </a:solidFill>
              </a:rPr>
              <a:t>q = m </a:t>
            </a:r>
            <a:r>
              <a:rPr lang="en-US" sz="3200" dirty="0" smtClean="0">
                <a:solidFill>
                  <a:srgbClr val="FFFF00"/>
                </a:solidFill>
              </a:rPr>
              <a:t>*</a:t>
            </a:r>
            <a:r>
              <a:rPr lang="en-US" sz="3200" dirty="0" smtClean="0">
                <a:solidFill>
                  <a:srgbClr val="FFFF00"/>
                </a:solidFill>
                <a:sym typeface="Webdings" pitchFamily="18" charset="2"/>
              </a:rPr>
              <a:t>T * C</a:t>
            </a:r>
            <a:endParaRPr lang="en-US" sz="3200" dirty="0">
              <a:solidFill>
                <a:srgbClr val="FFFF00"/>
              </a:solidFill>
              <a:sym typeface="Webdings" pitchFamily="18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400" dirty="0">
                <a:sym typeface="Webdings" pitchFamily="18" charset="2"/>
              </a:rPr>
              <a:t>q = heat</a:t>
            </a:r>
          </a:p>
          <a:p>
            <a:pPr eaLnBrk="1" hangingPunct="1">
              <a:spcBef>
                <a:spcPct val="10000"/>
              </a:spcBef>
            </a:pPr>
            <a:r>
              <a:rPr lang="en-US" sz="2400" dirty="0">
                <a:sym typeface="Webdings" pitchFamily="18" charset="2"/>
              </a:rPr>
              <a:t>m = mass</a:t>
            </a:r>
          </a:p>
          <a:p>
            <a:pPr eaLnBrk="1" hangingPunct="1">
              <a:spcBef>
                <a:spcPct val="10000"/>
              </a:spcBef>
            </a:pPr>
            <a:r>
              <a:rPr lang="en-US" sz="2400" dirty="0">
                <a:sym typeface="Webdings" pitchFamily="18" charset="2"/>
              </a:rPr>
              <a:t>T = change in temp.</a:t>
            </a:r>
          </a:p>
          <a:p>
            <a:pPr eaLnBrk="1" hangingPunct="1">
              <a:spcBef>
                <a:spcPct val="10000"/>
              </a:spcBef>
            </a:pPr>
            <a:r>
              <a:rPr lang="en-US" sz="2400" dirty="0" err="1">
                <a:sym typeface="Webdings" pitchFamily="18" charset="2"/>
              </a:rPr>
              <a:t>Cp</a:t>
            </a:r>
            <a:r>
              <a:rPr lang="en-US" sz="2400" dirty="0">
                <a:sym typeface="Webdings" pitchFamily="18" charset="2"/>
              </a:rPr>
              <a:t> = specific heat   </a:t>
            </a:r>
          </a:p>
          <a:p>
            <a:pPr eaLnBrk="1" hangingPunct="1"/>
            <a:r>
              <a:rPr lang="en-US" sz="2400" dirty="0">
                <a:sym typeface="Webdings" pitchFamily="18" charset="2"/>
              </a:rPr>
              <a:t>         capacity</a:t>
            </a:r>
          </a:p>
        </p:txBody>
      </p:sp>
      <p:grpSp>
        <p:nvGrpSpPr>
          <p:cNvPr id="40965" name="Group 15"/>
          <p:cNvGrpSpPr>
            <a:grpSpLocks/>
          </p:cNvGrpSpPr>
          <p:nvPr/>
        </p:nvGrpSpPr>
        <p:grpSpPr bwMode="auto">
          <a:xfrm>
            <a:off x="3657600" y="1295400"/>
            <a:ext cx="5486400" cy="2838450"/>
            <a:chOff x="2016" y="960"/>
            <a:chExt cx="3456" cy="1788"/>
          </a:xfrm>
        </p:grpSpPr>
        <p:sp>
          <p:nvSpPr>
            <p:cNvPr id="40967" name="Text Box 16"/>
            <p:cNvSpPr txBox="1">
              <a:spLocks noChangeArrowheads="1"/>
            </p:cNvSpPr>
            <p:nvPr/>
          </p:nvSpPr>
          <p:spPr bwMode="auto">
            <a:xfrm>
              <a:off x="2016" y="960"/>
              <a:ext cx="3408" cy="17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800" b="0">
                  <a:solidFill>
                    <a:schemeClr val="tx1"/>
                  </a:solidFill>
                </a:rPr>
                <a:t>                                                                                        					  e</a:t>
              </a:r>
            </a:p>
            <a:p>
              <a:pPr eaLnBrk="1" hangingPunct="1"/>
              <a:r>
                <a:rPr lang="en-US" sz="1800" b="0">
                  <a:solidFill>
                    <a:schemeClr val="tx1"/>
                  </a:solidFill>
                </a:rPr>
                <a:t>                                                         d  </a:t>
              </a:r>
            </a:p>
            <a:p>
              <a:pPr eaLnBrk="1" hangingPunct="1"/>
              <a:r>
                <a:rPr lang="en-US" sz="1800" b="0">
                  <a:solidFill>
                    <a:schemeClr val="tx1"/>
                  </a:solidFill>
                </a:rPr>
                <a:t>Temp.                                          </a:t>
              </a:r>
            </a:p>
            <a:p>
              <a:pPr eaLnBrk="1" hangingPunct="1"/>
              <a:r>
                <a:rPr lang="en-US" sz="1800" b="0">
                  <a:solidFill>
                    <a:schemeClr val="tx1"/>
                  </a:solidFill>
                </a:rPr>
                <a:t>                                              c</a:t>
              </a:r>
            </a:p>
            <a:p>
              <a:pPr eaLnBrk="1" hangingPunct="1"/>
              <a:r>
                <a:rPr lang="en-US" sz="1800" b="0">
                  <a:solidFill>
                    <a:schemeClr val="tx1"/>
                  </a:solidFill>
                </a:rPr>
                <a:t>                                   b</a:t>
              </a:r>
            </a:p>
            <a:p>
              <a:pPr eaLnBrk="1" hangingPunct="1"/>
              <a:r>
                <a:rPr lang="en-US" sz="1800" b="0">
                  <a:solidFill>
                    <a:schemeClr val="tx1"/>
                  </a:solidFill>
                </a:rPr>
                <a:t>                            a     </a:t>
              </a:r>
            </a:p>
            <a:p>
              <a:pPr eaLnBrk="1" hangingPunct="1"/>
              <a:r>
                <a:rPr lang="en-US" sz="1800" b="0">
                  <a:solidFill>
                    <a:schemeClr val="tx1"/>
                  </a:solidFill>
                </a:rPr>
                <a:t>                       </a:t>
              </a:r>
            </a:p>
            <a:p>
              <a:pPr eaLnBrk="1" hangingPunct="1"/>
              <a:r>
                <a:rPr lang="en-US" sz="1800" b="0">
                  <a:solidFill>
                    <a:schemeClr val="tx1"/>
                  </a:solidFill>
                </a:rPr>
                <a:t>           </a:t>
              </a:r>
            </a:p>
            <a:p>
              <a:pPr eaLnBrk="1" hangingPunct="1"/>
              <a:r>
                <a:rPr lang="en-US" sz="1800" b="0">
                  <a:solidFill>
                    <a:schemeClr val="tx1"/>
                  </a:solidFill>
                </a:rPr>
                <a:t>			Time</a:t>
              </a:r>
            </a:p>
          </p:txBody>
        </p:sp>
        <p:grpSp>
          <p:nvGrpSpPr>
            <p:cNvPr id="40968" name="Group 17"/>
            <p:cNvGrpSpPr>
              <a:grpSpLocks/>
            </p:cNvGrpSpPr>
            <p:nvPr/>
          </p:nvGrpSpPr>
          <p:grpSpPr bwMode="auto">
            <a:xfrm>
              <a:off x="2928" y="1008"/>
              <a:ext cx="2544" cy="1344"/>
              <a:chOff x="1152" y="859"/>
              <a:chExt cx="2160" cy="1018"/>
            </a:xfrm>
          </p:grpSpPr>
          <p:sp>
            <p:nvSpPr>
              <p:cNvPr id="40969" name="Line 18"/>
              <p:cNvSpPr>
                <a:spLocks noChangeShapeType="1"/>
              </p:cNvSpPr>
              <p:nvPr/>
            </p:nvSpPr>
            <p:spPr bwMode="auto">
              <a:xfrm>
                <a:off x="1152" y="941"/>
                <a:ext cx="0" cy="9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70" name="Line 19"/>
              <p:cNvSpPr>
                <a:spLocks noChangeShapeType="1"/>
              </p:cNvSpPr>
              <p:nvPr/>
            </p:nvSpPr>
            <p:spPr bwMode="auto">
              <a:xfrm flipH="1">
                <a:off x="1152" y="1877"/>
                <a:ext cx="21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71" name="Line 20"/>
              <p:cNvSpPr>
                <a:spLocks noChangeShapeType="1"/>
              </p:cNvSpPr>
              <p:nvPr/>
            </p:nvSpPr>
            <p:spPr bwMode="auto">
              <a:xfrm flipV="1">
                <a:off x="1152" y="1618"/>
                <a:ext cx="288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72" name="Line 21"/>
              <p:cNvSpPr>
                <a:spLocks noChangeShapeType="1"/>
              </p:cNvSpPr>
              <p:nvPr/>
            </p:nvSpPr>
            <p:spPr bwMode="auto">
              <a:xfrm>
                <a:off x="1440" y="1618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73" name="Line 22"/>
              <p:cNvSpPr>
                <a:spLocks noChangeShapeType="1"/>
              </p:cNvSpPr>
              <p:nvPr/>
            </p:nvSpPr>
            <p:spPr bwMode="auto">
              <a:xfrm flipV="1">
                <a:off x="1800" y="1229"/>
                <a:ext cx="288" cy="38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74" name="Line 23"/>
              <p:cNvSpPr>
                <a:spLocks noChangeShapeType="1"/>
              </p:cNvSpPr>
              <p:nvPr/>
            </p:nvSpPr>
            <p:spPr bwMode="auto">
              <a:xfrm>
                <a:off x="2088" y="1229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75" name="Line 24"/>
              <p:cNvSpPr>
                <a:spLocks noChangeShapeType="1"/>
              </p:cNvSpPr>
              <p:nvPr/>
            </p:nvSpPr>
            <p:spPr bwMode="auto">
              <a:xfrm flipV="1">
                <a:off x="2664" y="859"/>
                <a:ext cx="432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0966" name="Text Box 25"/>
          <p:cNvSpPr txBox="1">
            <a:spLocks noChangeArrowheads="1"/>
          </p:cNvSpPr>
          <p:nvPr/>
        </p:nvSpPr>
        <p:spPr bwMode="auto">
          <a:xfrm>
            <a:off x="378922" y="4343399"/>
            <a:ext cx="8382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Specific heat capacity:  is the amount of heat needed to raise the temperature of 1 gram of a substance 1</a:t>
            </a:r>
            <a:r>
              <a:rPr lang="en-US" sz="2400" dirty="0">
                <a:sym typeface="Symbol" pitchFamily="18" charset="2"/>
              </a:rPr>
              <a:t>C</a:t>
            </a:r>
            <a:r>
              <a:rPr lang="en-US" sz="2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2164" y="2438400"/>
            <a:ext cx="5257800" cy="8382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Heat of Liquid Water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3970" name="Picture 2" descr="http://a.static.trunity.net/images/177776/308x516/scale/Specific_heat_ta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89848"/>
            <a:ext cx="4038600" cy="6753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l 7"/>
          <p:cNvSpPr/>
          <p:nvPr/>
        </p:nvSpPr>
        <p:spPr bwMode="auto">
          <a:xfrm>
            <a:off x="7010400" y="685800"/>
            <a:ext cx="1295400" cy="6096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22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Specific Heat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54864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How much heat is required to change 10.0 g of water from 20.0</a:t>
            </a:r>
            <a:r>
              <a:rPr lang="en-US" sz="2400" dirty="0" smtClean="0">
                <a:sym typeface="Symbol" pitchFamily="18" charset="2"/>
              </a:rPr>
              <a:t>C to 50.0C?</a:t>
            </a:r>
          </a:p>
          <a:p>
            <a:pPr eaLnBrk="1" hangingPunct="1"/>
            <a:endParaRPr lang="en-US" sz="2400" dirty="0" smtClean="0">
              <a:solidFill>
                <a:srgbClr val="FFFF00"/>
              </a:solidFill>
            </a:endParaRPr>
          </a:p>
          <a:p>
            <a:pPr eaLnBrk="1" hangingPunct="1">
              <a:spcBef>
                <a:spcPct val="100000"/>
              </a:spcBef>
            </a:pPr>
            <a:endParaRPr lang="en-US" sz="2400" dirty="0" smtClean="0"/>
          </a:p>
          <a:p>
            <a:pPr eaLnBrk="1" hangingPunct="1">
              <a:spcBef>
                <a:spcPct val="100000"/>
              </a:spcBef>
            </a:pPr>
            <a:endParaRPr lang="en-US" sz="2400" dirty="0" smtClean="0"/>
          </a:p>
          <a:p>
            <a:pPr eaLnBrk="1" hangingPunct="1">
              <a:spcBef>
                <a:spcPct val="100000"/>
              </a:spcBef>
            </a:pPr>
            <a:r>
              <a:rPr lang="en-US" sz="2400" dirty="0" smtClean="0"/>
              <a:t>How much heat is required to change 10.0 g of ice from -30.0</a:t>
            </a:r>
            <a:r>
              <a:rPr lang="en-US" sz="2400" dirty="0" smtClean="0">
                <a:sym typeface="Symbol" pitchFamily="18" charset="2"/>
              </a:rPr>
              <a:t>C to -10.0C?</a:t>
            </a:r>
            <a:endParaRPr lang="en-US" dirty="0" smtClean="0">
              <a:solidFill>
                <a:srgbClr val="FFFF00"/>
              </a:solidFill>
            </a:endParaRPr>
          </a:p>
          <a:p>
            <a:pPr eaLnBrk="1" hangingPunct="1"/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3429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B050"/>
                </a:solidFill>
              </a:rPr>
              <a:t>1250 J OR 1.25kJ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93964"/>
            <a:ext cx="4572000" cy="8402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1800" dirty="0" err="1"/>
              <a:t>Cp</a:t>
            </a:r>
            <a:r>
              <a:rPr lang="en-US" sz="1800" baseline="-25000" dirty="0" err="1"/>
              <a:t>Ice</a:t>
            </a:r>
            <a:r>
              <a:rPr lang="en-US" sz="1800" dirty="0"/>
              <a:t> = 2.1 J/</a:t>
            </a:r>
            <a:r>
              <a:rPr lang="en-US" sz="1800" dirty="0" err="1"/>
              <a:t>g</a:t>
            </a:r>
            <a:r>
              <a:rPr lang="en-US" sz="1800" dirty="0" err="1">
                <a:sym typeface="Symbol" pitchFamily="18" charset="2"/>
              </a:rPr>
              <a:t>C</a:t>
            </a:r>
            <a:endParaRPr lang="en-US" sz="1800" dirty="0">
              <a:sym typeface="Symbol" pitchFamily="18" charset="2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1800" dirty="0" err="1" smtClean="0">
                <a:sym typeface="Symbol" pitchFamily="18" charset="2"/>
              </a:rPr>
              <a:t>Cp</a:t>
            </a:r>
            <a:r>
              <a:rPr lang="en-US" sz="1800" baseline="-25000" dirty="0" err="1" smtClean="0">
                <a:sym typeface="Symbol" pitchFamily="18" charset="2"/>
              </a:rPr>
              <a:t>Water</a:t>
            </a:r>
            <a:r>
              <a:rPr lang="en-US" sz="1800" dirty="0" smtClean="0">
                <a:sym typeface="Symbol" pitchFamily="18" charset="2"/>
              </a:rPr>
              <a:t> </a:t>
            </a:r>
            <a:r>
              <a:rPr lang="en-US" sz="1800" dirty="0">
                <a:sym typeface="Symbol" pitchFamily="18" charset="2"/>
              </a:rPr>
              <a:t>= 4.18 </a:t>
            </a:r>
            <a:r>
              <a:rPr lang="en-US" sz="1800" dirty="0"/>
              <a:t>J/</a:t>
            </a:r>
            <a:r>
              <a:rPr lang="en-US" sz="1800" dirty="0" err="1"/>
              <a:t>g</a:t>
            </a:r>
            <a:r>
              <a:rPr lang="en-US" sz="1800" dirty="0" err="1">
                <a:sym typeface="Symbol" pitchFamily="18" charset="2"/>
              </a:rPr>
              <a:t></a:t>
            </a:r>
            <a:r>
              <a:rPr lang="en-US" sz="1800" dirty="0" err="1" smtClean="0">
                <a:sym typeface="Symbol" pitchFamily="18" charset="2"/>
              </a:rPr>
              <a:t>C</a:t>
            </a:r>
            <a:endParaRPr lang="en-US" sz="1800" dirty="0" smtClean="0">
              <a:sym typeface="Symbol" pitchFamily="18" charset="2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1800" dirty="0" err="1" smtClean="0">
                <a:sym typeface="Symbol" pitchFamily="18" charset="2"/>
              </a:rPr>
              <a:t>Cp</a:t>
            </a:r>
            <a:r>
              <a:rPr lang="en-US" sz="1800" baseline="-25000" dirty="0" err="1" smtClean="0">
                <a:sym typeface="Symbol" pitchFamily="18" charset="2"/>
              </a:rPr>
              <a:t>Water</a:t>
            </a:r>
            <a:r>
              <a:rPr lang="en-US" sz="1800" baseline="-25000" dirty="0" smtClean="0">
                <a:sym typeface="Symbol" pitchFamily="18" charset="2"/>
              </a:rPr>
              <a:t> </a:t>
            </a:r>
            <a:r>
              <a:rPr lang="en-US" sz="1800" baseline="-25000" dirty="0">
                <a:sym typeface="Symbol" pitchFamily="18" charset="2"/>
              </a:rPr>
              <a:t>Vapor</a:t>
            </a:r>
            <a:r>
              <a:rPr lang="en-US" sz="1800" dirty="0">
                <a:sym typeface="Symbol" pitchFamily="18" charset="2"/>
              </a:rPr>
              <a:t> = 1.7 </a:t>
            </a:r>
            <a:r>
              <a:rPr lang="en-US" sz="1800" dirty="0"/>
              <a:t>J/</a:t>
            </a:r>
            <a:r>
              <a:rPr lang="en-US" sz="1800" dirty="0" err="1"/>
              <a:t>g</a:t>
            </a:r>
            <a:r>
              <a:rPr lang="en-US" sz="1800" dirty="0" err="1">
                <a:sym typeface="Symbol" pitchFamily="18" charset="2"/>
              </a:rPr>
              <a:t>C</a:t>
            </a:r>
            <a:endParaRPr lang="en-US" sz="1800" dirty="0">
              <a:sym typeface="Symbol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5867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B050"/>
                </a:solidFill>
              </a:rPr>
              <a:t>420. J OR .420 kJ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89618" y="378635"/>
            <a:ext cx="2133600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1800" dirty="0" smtClean="0"/>
              <a:t>1000 J = 1 kJ</a:t>
            </a:r>
            <a:endParaRPr lang="en-US" sz="180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066800" y="-3311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norm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3300" b="0" dirty="0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Calligraphy" pitchFamily="66" charset="0"/>
              </a:rPr>
              <a:t>Following the Flow </a:t>
            </a:r>
            <a:r>
              <a:rPr lang="en-US" sz="3300" b="0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Calligraphy" pitchFamily="66" charset="0"/>
              </a:rPr>
              <a:t>of</a:t>
            </a:r>
            <a:endParaRPr lang="en-US" sz="3300" b="0" dirty="0">
              <a:solidFill>
                <a:srgbClr val="CC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ucida Calligraphy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936623" y="302477"/>
            <a:ext cx="3429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Braggadocio" charset="0"/>
                <a:ea typeface="+mn-ea"/>
              </a:rPr>
              <a:t>H E A T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1524000" y="1371600"/>
            <a:ext cx="1371600" cy="5334000"/>
          </a:xfrm>
          <a:prstGeom prst="curvedRightArrow">
            <a:avLst>
              <a:gd name="adj1" fmla="val 77778"/>
              <a:gd name="adj2" fmla="val 155556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 rot="10800000">
            <a:off x="6172200" y="838200"/>
            <a:ext cx="1295400" cy="5410200"/>
          </a:xfrm>
          <a:prstGeom prst="curvedRightArrow">
            <a:avLst>
              <a:gd name="adj1" fmla="val 83529"/>
              <a:gd name="adj2" fmla="val 167059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0" y="2638425"/>
            <a:ext cx="18288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>
                <a:latin typeface="Elephant" pitchFamily="18" charset="0"/>
              </a:rPr>
              <a:t>Exo-</a:t>
            </a:r>
          </a:p>
          <a:p>
            <a:pPr>
              <a:spcBef>
                <a:spcPct val="50000"/>
              </a:spcBef>
            </a:pPr>
            <a:r>
              <a:rPr lang="en-US" sz="3400">
                <a:latin typeface="Elephant" pitchFamily="18" charset="0"/>
              </a:rPr>
              <a:t>therm</a:t>
            </a:r>
          </a:p>
          <a:p>
            <a:pPr>
              <a:spcBef>
                <a:spcPct val="50000"/>
              </a:spcBef>
            </a:pPr>
            <a:r>
              <a:rPr lang="en-US" sz="3400">
                <a:latin typeface="Elephant" pitchFamily="18" charset="0"/>
              </a:rPr>
              <a:t>ic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467600" y="2790825"/>
            <a:ext cx="16764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>
                <a:latin typeface="Elephant" pitchFamily="18" charset="0"/>
              </a:rPr>
              <a:t>Endo-</a:t>
            </a:r>
          </a:p>
          <a:p>
            <a:pPr>
              <a:spcBef>
                <a:spcPct val="50000"/>
              </a:spcBef>
            </a:pPr>
            <a:r>
              <a:rPr lang="en-US" sz="3400">
                <a:latin typeface="Elephant" pitchFamily="18" charset="0"/>
              </a:rPr>
              <a:t>therm</a:t>
            </a:r>
          </a:p>
          <a:p>
            <a:pPr>
              <a:spcBef>
                <a:spcPct val="50000"/>
              </a:spcBef>
            </a:pPr>
            <a:r>
              <a:rPr lang="en-US" sz="3400">
                <a:latin typeface="Elephant" pitchFamily="18" charset="0"/>
              </a:rPr>
              <a:t>ic</a:t>
            </a:r>
          </a:p>
        </p:txBody>
      </p:sp>
      <p:sp>
        <p:nvSpPr>
          <p:cNvPr id="35849" name="TextBox 13"/>
          <p:cNvSpPr txBox="1">
            <a:spLocks noChangeArrowheads="1"/>
          </p:cNvSpPr>
          <p:nvPr/>
        </p:nvSpPr>
        <p:spPr bwMode="auto">
          <a:xfrm>
            <a:off x="3124200" y="1447800"/>
            <a:ext cx="2895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4000" dirty="0"/>
              <a:t>   </a:t>
            </a:r>
            <a:r>
              <a:rPr lang="en-US" sz="4000" dirty="0">
                <a:solidFill>
                  <a:srgbClr val="00B050"/>
                </a:solidFill>
              </a:rPr>
              <a:t>System</a:t>
            </a:r>
          </a:p>
        </p:txBody>
      </p:sp>
      <p:sp>
        <p:nvSpPr>
          <p:cNvPr id="35850" name="TextBox 14"/>
          <p:cNvSpPr txBox="1">
            <a:spLocks noChangeArrowheads="1"/>
          </p:cNvSpPr>
          <p:nvPr/>
        </p:nvSpPr>
        <p:spPr bwMode="auto">
          <a:xfrm>
            <a:off x="3124200" y="5181600"/>
            <a:ext cx="2895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3200" dirty="0">
                <a:solidFill>
                  <a:srgbClr val="00B050"/>
                </a:solidFill>
              </a:rPr>
              <a:t>Surroundings</a:t>
            </a:r>
          </a:p>
        </p:txBody>
      </p:sp>
      <p:sp>
        <p:nvSpPr>
          <p:cNvPr id="2" name="Rectangle 1"/>
          <p:cNvSpPr/>
          <p:nvPr/>
        </p:nvSpPr>
        <p:spPr>
          <a:xfrm>
            <a:off x="1981198" y="2536824"/>
            <a:ext cx="5029201" cy="247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/>
            <a:r>
              <a:rPr lang="en-US" sz="2400" dirty="0">
                <a:solidFill>
                  <a:srgbClr val="FFFF00"/>
                </a:solidFill>
              </a:rPr>
              <a:t>Exothermic</a:t>
            </a:r>
            <a:r>
              <a:rPr lang="en-US" sz="2400" dirty="0"/>
              <a:t> reaction:  the system </a:t>
            </a:r>
            <a:r>
              <a:rPr lang="en-US" sz="2400" dirty="0">
                <a:solidFill>
                  <a:srgbClr val="66FF33"/>
                </a:solidFill>
              </a:rPr>
              <a:t>releases</a:t>
            </a:r>
            <a:r>
              <a:rPr lang="en-US" sz="2400" dirty="0"/>
              <a:t> heat to the surroundings</a:t>
            </a:r>
          </a:p>
          <a:p>
            <a:pPr lvl="1" eaLnBrk="1" hangingPunct="1">
              <a:spcBef>
                <a:spcPct val="45000"/>
              </a:spcBef>
            </a:pPr>
            <a:r>
              <a:rPr lang="en-US" sz="2400" dirty="0" smtClean="0">
                <a:solidFill>
                  <a:srgbClr val="FFFF00"/>
                </a:solidFill>
              </a:rPr>
              <a:t>Endothermic</a:t>
            </a:r>
            <a:r>
              <a:rPr lang="en-US" sz="2400" dirty="0" smtClean="0"/>
              <a:t> </a:t>
            </a:r>
            <a:r>
              <a:rPr lang="en-US" sz="2400" dirty="0"/>
              <a:t>reaction:  the system </a:t>
            </a:r>
            <a:r>
              <a:rPr lang="en-US" sz="2400" dirty="0">
                <a:solidFill>
                  <a:srgbClr val="66FF33"/>
                </a:solidFill>
              </a:rPr>
              <a:t>absorbs</a:t>
            </a:r>
            <a:r>
              <a:rPr lang="en-US" sz="2400" dirty="0"/>
              <a:t> heat from the </a:t>
            </a:r>
            <a:r>
              <a:rPr lang="en-US" sz="2400" dirty="0" smtClean="0"/>
              <a:t>surroundings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Calorimetry</a:t>
            </a:r>
            <a:endParaRPr lang="en-US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63000" cy="4525963"/>
          </a:xfrm>
        </p:spPr>
        <p:txBody>
          <a:bodyPr/>
          <a:lstStyle/>
          <a:p>
            <a:pPr marL="609600" indent="-609600" eaLnBrk="1" hangingPunct="1"/>
            <a:r>
              <a:rPr lang="en-US" dirty="0" err="1" smtClean="0"/>
              <a:t>Calorimetry</a:t>
            </a:r>
            <a:r>
              <a:rPr lang="en-US" dirty="0" smtClean="0"/>
              <a:t>: </a:t>
            </a:r>
            <a:r>
              <a:rPr lang="en-US" b="0" dirty="0" smtClean="0"/>
              <a:t>precise measurement of heat flow in or out of the system during a chemical or physical process</a:t>
            </a:r>
          </a:p>
          <a:p>
            <a:pPr marL="609600" indent="-609600" eaLnBrk="1" hangingPunct="1"/>
            <a:r>
              <a:rPr lang="en-US" sz="2800" dirty="0" smtClean="0"/>
              <a:t>Two types of heat reactions: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dirty="0" smtClean="0">
                <a:solidFill>
                  <a:srgbClr val="FFFF00"/>
                </a:solidFill>
                <a:ea typeface="ＭＳ Ｐゴシック" pitchFamily="34" charset="-128"/>
              </a:rPr>
              <a:t>Exothermic</a:t>
            </a:r>
            <a:r>
              <a:rPr lang="en-US" dirty="0" smtClean="0">
                <a:ea typeface="ＭＳ Ｐゴシック" pitchFamily="34" charset="-128"/>
              </a:rPr>
              <a:t> reaction:  the system </a:t>
            </a:r>
            <a:r>
              <a:rPr lang="en-US" dirty="0" smtClean="0">
                <a:solidFill>
                  <a:srgbClr val="66FF33"/>
                </a:solidFill>
                <a:ea typeface="ＭＳ Ｐゴシック" pitchFamily="34" charset="-128"/>
              </a:rPr>
              <a:t>releases</a:t>
            </a:r>
            <a:r>
              <a:rPr lang="en-US" dirty="0" smtClean="0">
                <a:ea typeface="ＭＳ Ｐゴシック" pitchFamily="34" charset="-128"/>
              </a:rPr>
              <a:t> heat to the surroundings</a:t>
            </a:r>
          </a:p>
          <a:p>
            <a:pPr marL="1371600" lvl="2" indent="-457200" eaLnBrk="1" hangingPunct="1"/>
            <a:r>
              <a:rPr lang="en-US" sz="2000" dirty="0" smtClean="0">
                <a:ea typeface="ＭＳ Ｐゴシック" pitchFamily="34" charset="-128"/>
              </a:rPr>
              <a:t>The system loses heat</a:t>
            </a:r>
          </a:p>
          <a:p>
            <a:pPr marL="1371600" lvl="2" indent="-457200" eaLnBrk="1" hangingPunct="1"/>
            <a:r>
              <a:rPr lang="en-US" sz="2000" dirty="0" smtClean="0">
                <a:ea typeface="ＭＳ Ｐゴシック" pitchFamily="34" charset="-128"/>
              </a:rPr>
              <a:t>The surroundings gain heat (and feel warmer)</a:t>
            </a:r>
          </a:p>
          <a:p>
            <a:pPr marL="990600" lvl="1" indent="-533400" eaLnBrk="1" hangingPunct="1">
              <a:spcBef>
                <a:spcPct val="45000"/>
              </a:spcBef>
              <a:buFontTx/>
              <a:buAutoNum type="arabicPeriod"/>
            </a:pPr>
            <a:r>
              <a:rPr lang="en-US" dirty="0" smtClean="0">
                <a:solidFill>
                  <a:srgbClr val="FFFF00"/>
                </a:solidFill>
                <a:ea typeface="ＭＳ Ｐゴシック" pitchFamily="34" charset="-128"/>
              </a:rPr>
              <a:t>Endothermic</a:t>
            </a:r>
            <a:r>
              <a:rPr lang="en-US" dirty="0" smtClean="0">
                <a:ea typeface="ＭＳ Ｐゴシック" pitchFamily="34" charset="-128"/>
              </a:rPr>
              <a:t> reaction:  the system </a:t>
            </a:r>
            <a:r>
              <a:rPr lang="en-US" dirty="0" smtClean="0">
                <a:solidFill>
                  <a:srgbClr val="66FF33"/>
                </a:solidFill>
                <a:ea typeface="ＭＳ Ｐゴシック" pitchFamily="34" charset="-128"/>
              </a:rPr>
              <a:t>absorbs</a:t>
            </a:r>
            <a:r>
              <a:rPr lang="en-US" dirty="0" smtClean="0">
                <a:ea typeface="ＭＳ Ｐゴシック" pitchFamily="34" charset="-128"/>
              </a:rPr>
              <a:t> heat from the surroundings</a:t>
            </a:r>
          </a:p>
          <a:p>
            <a:pPr marL="1371600" lvl="2" indent="-457200" eaLnBrk="1" hangingPunct="1"/>
            <a:r>
              <a:rPr lang="en-US" sz="2000" dirty="0" smtClean="0">
                <a:ea typeface="ＭＳ Ｐゴシック" pitchFamily="34" charset="-128"/>
              </a:rPr>
              <a:t>The system gains heat</a:t>
            </a:r>
          </a:p>
          <a:p>
            <a:pPr marL="1371600" lvl="2" indent="-457200" eaLnBrk="1" hangingPunct="1"/>
            <a:r>
              <a:rPr lang="en-US" sz="2000" dirty="0" smtClean="0">
                <a:ea typeface="ＭＳ Ｐゴシック" pitchFamily="34" charset="-128"/>
              </a:rPr>
              <a:t>The surroundings lose heat (and feel cooler)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Calorimetry</a:t>
            </a:r>
            <a:endParaRPr lang="en-US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63000" cy="4525963"/>
          </a:xfrm>
        </p:spPr>
        <p:txBody>
          <a:bodyPr/>
          <a:lstStyle/>
          <a:p>
            <a:pPr marL="609600" indent="-609600" eaLnBrk="1" hangingPunct="1"/>
            <a:r>
              <a:rPr lang="en-US" u="sng" dirty="0" smtClean="0">
                <a:solidFill>
                  <a:srgbClr val="FF0000"/>
                </a:solidFill>
              </a:rPr>
              <a:t>*****Heat GAINED = Heat LOST*****</a:t>
            </a:r>
          </a:p>
          <a:p>
            <a:pPr marL="609600" indent="-609600" eaLnBrk="1" hangingPunct="1"/>
            <a:r>
              <a:rPr lang="en-US" dirty="0" smtClean="0"/>
              <a:t>If we can measure one, we have the other!</a:t>
            </a:r>
          </a:p>
          <a:p>
            <a:pPr marL="609600" lvl="0" indent="-609600" eaLnBrk="1" hangingPunct="1"/>
            <a:r>
              <a:rPr lang="en-US" kern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</a:rPr>
              <a:t>q </a:t>
            </a:r>
            <a:r>
              <a:rPr lang="en-US" kern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</a:rPr>
              <a:t>= m *</a:t>
            </a:r>
            <a:r>
              <a:rPr lang="en-US" kern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sym typeface="Webdings" pitchFamily="18" charset="2"/>
              </a:rPr>
              <a:t>T * </a:t>
            </a:r>
            <a:r>
              <a:rPr lang="en-US" kern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sym typeface="Webdings" pitchFamily="18" charset="2"/>
              </a:rPr>
              <a:t>C</a:t>
            </a:r>
            <a:r>
              <a:rPr lang="en-US" kern="1200" dirty="0" smtClean="0">
                <a:solidFill>
                  <a:srgbClr val="FFFF00"/>
                </a:solidFill>
                <a:latin typeface="Arial" pitchFamily="34" charset="0"/>
                <a:sym typeface="Webdings" pitchFamily="18" charset="2"/>
              </a:rPr>
              <a:t>		</a:t>
            </a:r>
            <a:r>
              <a:rPr lang="en-US" kern="1200" dirty="0">
                <a:solidFill>
                  <a:srgbClr val="33CC33"/>
                </a:solidFill>
                <a:latin typeface="Arial" pitchFamily="34" charset="0"/>
              </a:rPr>
              <a:t>q = m *</a:t>
            </a:r>
            <a:r>
              <a:rPr lang="en-US" kern="1200" dirty="0">
                <a:solidFill>
                  <a:srgbClr val="33CC33"/>
                </a:solidFill>
                <a:latin typeface="Arial" pitchFamily="34" charset="0"/>
                <a:sym typeface="Webdings" pitchFamily="18" charset="2"/>
              </a:rPr>
              <a:t>T * C</a:t>
            </a:r>
          </a:p>
          <a:p>
            <a:pPr marL="609600" indent="-609600" eaLnBrk="1" hangingPunct="1">
              <a:buFont typeface="+mj-lt"/>
              <a:buAutoNum type="arabicPeriod"/>
            </a:pPr>
            <a:r>
              <a:rPr lang="en-US" b="0" kern="1200" dirty="0" smtClean="0">
                <a:solidFill>
                  <a:srgbClr val="FFFF00"/>
                </a:solidFill>
                <a:latin typeface="Arial" pitchFamily="34" charset="0"/>
                <a:sym typeface="Webdings" pitchFamily="18" charset="2"/>
              </a:rPr>
              <a:t>Calculate </a:t>
            </a:r>
            <a:r>
              <a:rPr lang="en-US" b="0" kern="1200" dirty="0" smtClean="0">
                <a:solidFill>
                  <a:srgbClr val="0070C0"/>
                </a:solidFill>
                <a:latin typeface="Arial" pitchFamily="34" charset="0"/>
                <a:sym typeface="Webdings" pitchFamily="18" charset="2"/>
              </a:rPr>
              <a:t>heat gained </a:t>
            </a:r>
            <a:r>
              <a:rPr lang="en-US" b="0" kern="1200" dirty="0" smtClean="0">
                <a:solidFill>
                  <a:srgbClr val="FFFF00"/>
                </a:solidFill>
                <a:latin typeface="Arial" pitchFamily="34" charset="0"/>
                <a:sym typeface="Webdings" pitchFamily="18" charset="2"/>
              </a:rPr>
              <a:t>by the water (all others known)</a:t>
            </a:r>
          </a:p>
          <a:p>
            <a:pPr marL="609600" indent="-609600" eaLnBrk="1" hangingPunct="1">
              <a:buFont typeface="+mj-lt"/>
              <a:buAutoNum type="arabicPeriod"/>
            </a:pPr>
            <a:r>
              <a:rPr lang="en-US" b="0" kern="1200" dirty="0" smtClean="0">
                <a:solidFill>
                  <a:srgbClr val="FFFF00"/>
                </a:solidFill>
                <a:latin typeface="Arial" pitchFamily="34" charset="0"/>
                <a:sym typeface="Webdings" pitchFamily="18" charset="2"/>
              </a:rPr>
              <a:t> </a:t>
            </a:r>
            <a:r>
              <a:rPr lang="en-US" b="0" kern="1200" dirty="0" smtClean="0">
                <a:solidFill>
                  <a:srgbClr val="0070C0"/>
                </a:solidFill>
                <a:latin typeface="Arial" pitchFamily="34" charset="0"/>
                <a:sym typeface="Webdings" pitchFamily="18" charset="2"/>
              </a:rPr>
              <a:t>Heat gained </a:t>
            </a:r>
            <a:r>
              <a:rPr lang="en-US" b="0" kern="1200" dirty="0" smtClean="0">
                <a:solidFill>
                  <a:srgbClr val="FFFF00"/>
                </a:solidFill>
                <a:latin typeface="Arial" pitchFamily="34" charset="0"/>
                <a:sym typeface="Webdings" pitchFamily="18" charset="2"/>
              </a:rPr>
              <a:t>by the water </a:t>
            </a:r>
            <a:r>
              <a:rPr lang="en-US" b="0" kern="1200" dirty="0" smtClean="0">
                <a:solidFill>
                  <a:srgbClr val="FFFFFF"/>
                </a:solidFill>
                <a:latin typeface="Arial" pitchFamily="34" charset="0"/>
                <a:sym typeface="Webdings" pitchFamily="18" charset="2"/>
              </a:rPr>
              <a:t>equals</a:t>
            </a:r>
            <a:r>
              <a:rPr lang="en-US" b="0" kern="1200" dirty="0" smtClean="0">
                <a:solidFill>
                  <a:srgbClr val="FFFF00"/>
                </a:solidFill>
                <a:latin typeface="Arial" pitchFamily="34" charset="0"/>
                <a:sym typeface="Webdings" pitchFamily="18" charset="2"/>
              </a:rPr>
              <a:t> the </a:t>
            </a:r>
            <a:r>
              <a:rPr lang="en-US" b="0" kern="1200" dirty="0" smtClean="0">
                <a:solidFill>
                  <a:srgbClr val="33CC33"/>
                </a:solidFill>
                <a:latin typeface="Arial" pitchFamily="34" charset="0"/>
                <a:sym typeface="Webdings" pitchFamily="18" charset="2"/>
              </a:rPr>
              <a:t>heat lost </a:t>
            </a:r>
            <a:r>
              <a:rPr lang="en-US" b="0" kern="1200" dirty="0" smtClean="0">
                <a:solidFill>
                  <a:srgbClr val="FFFF00"/>
                </a:solidFill>
                <a:latin typeface="Arial" pitchFamily="34" charset="0"/>
                <a:sym typeface="Webdings" pitchFamily="18" charset="2"/>
              </a:rPr>
              <a:t>by the metal</a:t>
            </a:r>
            <a:endParaRPr lang="en-US" b="0" kern="1200" dirty="0" smtClean="0">
              <a:solidFill>
                <a:srgbClr val="0070C0"/>
              </a:solidFill>
              <a:latin typeface="Arial" pitchFamily="34" charset="0"/>
              <a:sym typeface="Webdings" pitchFamily="18" charset="2"/>
            </a:endParaRPr>
          </a:p>
          <a:p>
            <a:pPr marL="609600" indent="-609600" eaLnBrk="1" hangingPunct="1">
              <a:buFont typeface="+mj-lt"/>
              <a:buAutoNum type="arabicPeriod"/>
            </a:pPr>
            <a:r>
              <a:rPr lang="en-US" b="0" kern="1200" dirty="0" smtClean="0">
                <a:solidFill>
                  <a:srgbClr val="FFFF00"/>
                </a:solidFill>
                <a:latin typeface="Arial" pitchFamily="34" charset="0"/>
                <a:sym typeface="Webdings" pitchFamily="18" charset="2"/>
              </a:rPr>
              <a:t>Calculate specific heat of the metal</a:t>
            </a:r>
            <a:endParaRPr lang="en-US" b="0" kern="1200" dirty="0">
              <a:solidFill>
                <a:srgbClr val="FFFF00"/>
              </a:solidFill>
              <a:latin typeface="Arial" pitchFamily="34" charset="0"/>
              <a:sym typeface="Webdings" pitchFamily="18" charset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09800" y="2667000"/>
            <a:ext cx="47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(water)                                                           </a:t>
            </a:r>
            <a:r>
              <a:rPr lang="en-US" sz="1400" b="0" dirty="0" smtClean="0">
                <a:solidFill>
                  <a:srgbClr val="33CC33"/>
                </a:solidFill>
              </a:rPr>
              <a:t>(metal)</a:t>
            </a:r>
            <a:endParaRPr lang="en-US" sz="1400" b="0" dirty="0">
              <a:solidFill>
                <a:srgbClr val="33CC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58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Calorimetry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219200"/>
            <a:ext cx="4648200" cy="5468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392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Calorimetry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0" y="1371600"/>
            <a:ext cx="3981450" cy="4525963"/>
          </a:xfrm>
        </p:spPr>
        <p:txBody>
          <a:bodyPr/>
          <a:lstStyle/>
          <a:p>
            <a:r>
              <a:rPr lang="en-US" u="sng" dirty="0" smtClean="0"/>
              <a:t>Unknown: </a:t>
            </a:r>
            <a:r>
              <a:rPr lang="en-US" b="0" dirty="0" smtClean="0"/>
              <a:t>specific heat of metal</a:t>
            </a:r>
          </a:p>
          <a:p>
            <a:r>
              <a:rPr lang="en-US" u="sng" dirty="0" smtClean="0"/>
              <a:t>Known: </a:t>
            </a:r>
            <a:r>
              <a:rPr lang="en-US" b="0" dirty="0" smtClean="0"/>
              <a:t>Specific heat of water, Masses of water &amp; metals</a:t>
            </a:r>
          </a:p>
          <a:p>
            <a:r>
              <a:rPr lang="en-US" u="sng" dirty="0" smtClean="0"/>
              <a:t>Measured: </a:t>
            </a:r>
            <a:r>
              <a:rPr lang="en-US" b="0" dirty="0" smtClean="0"/>
              <a:t>change in temperature for water </a:t>
            </a:r>
            <a:r>
              <a:rPr lang="en-US" dirty="0" smtClean="0"/>
              <a:t>and</a:t>
            </a:r>
            <a:r>
              <a:rPr lang="en-US" b="0" dirty="0" smtClean="0"/>
              <a:t> zinc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1600"/>
            <a:ext cx="4400550" cy="5177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972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Thermochemisty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715000"/>
          </a:xfrm>
        </p:spPr>
        <p:txBody>
          <a:bodyPr/>
          <a:lstStyle/>
          <a:p>
            <a:pPr marL="609600" indent="-609600" eaLnBrk="1" hangingPunct="1"/>
            <a:r>
              <a:rPr lang="en-US" smtClean="0"/>
              <a:t>Thermochemistry</a:t>
            </a:r>
          </a:p>
          <a:p>
            <a:pPr marL="990600" lvl="1" indent="-533400" eaLnBrk="1" hangingPunct="1"/>
            <a:r>
              <a:rPr lang="en-US" smtClean="0">
                <a:ea typeface="ＭＳ Ｐゴシック" pitchFamily="34" charset="-128"/>
              </a:rPr>
              <a:t>Is the study of energy changes that occur during chemical reactions and changes in state</a:t>
            </a:r>
          </a:p>
          <a:p>
            <a:pPr marL="609600" indent="-609600" eaLnBrk="1" hangingPunct="1"/>
            <a:endParaRPr lang="en-US" smtClean="0"/>
          </a:p>
          <a:p>
            <a:pPr marL="609600" indent="-609600" eaLnBrk="1" hangingPunct="1"/>
            <a:r>
              <a:rPr lang="en-US" smtClean="0"/>
              <a:t>Two types of energy to consider: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ea typeface="ＭＳ Ｐゴシック" pitchFamily="34" charset="-128"/>
              </a:rPr>
              <a:t>Chemical Potential Energy (PE)</a:t>
            </a:r>
          </a:p>
          <a:p>
            <a:pPr marL="1371600" lvl="2" indent="-457200" eaLnBrk="1" hangingPunct="1"/>
            <a:r>
              <a:rPr lang="en-US" smtClean="0">
                <a:ea typeface="ＭＳ Ｐゴシック" pitchFamily="34" charset="-128"/>
              </a:rPr>
              <a:t>Energy Stored in the chemical bonds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ea typeface="ＭＳ Ｐゴシック" pitchFamily="34" charset="-128"/>
              </a:rPr>
              <a:t>Kinetic Energy (KE)</a:t>
            </a:r>
          </a:p>
          <a:p>
            <a:pPr marL="1371600" lvl="2" indent="-457200" eaLnBrk="1" hangingPunct="1"/>
            <a:r>
              <a:rPr lang="en-US" smtClean="0">
                <a:ea typeface="ＭＳ Ｐゴシック" pitchFamily="34" charset="-128"/>
              </a:rPr>
              <a:t>Energy of motion</a:t>
            </a:r>
          </a:p>
          <a:p>
            <a:pPr marL="1371600" lvl="2" indent="-457200"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066800" y="-3311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norm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3300" b="0" dirty="0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Calligraphy" pitchFamily="66" charset="0"/>
              </a:rPr>
              <a:t>Following the Flow </a:t>
            </a:r>
            <a:r>
              <a:rPr lang="en-US" sz="3300" b="0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Calligraphy" pitchFamily="66" charset="0"/>
              </a:rPr>
              <a:t>of</a:t>
            </a:r>
            <a:endParaRPr lang="en-US" sz="3300" b="0" dirty="0">
              <a:solidFill>
                <a:srgbClr val="CC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ucida Calligraphy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936623" y="302477"/>
            <a:ext cx="3429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Braggadocio" charset="0"/>
                <a:ea typeface="+mn-ea"/>
              </a:rPr>
              <a:t>H E A T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1524000" y="1371600"/>
            <a:ext cx="1371600" cy="5334000"/>
          </a:xfrm>
          <a:prstGeom prst="curvedRightArrow">
            <a:avLst>
              <a:gd name="adj1" fmla="val 77778"/>
              <a:gd name="adj2" fmla="val 155556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 rot="10800000">
            <a:off x="6172200" y="838200"/>
            <a:ext cx="1295400" cy="5410200"/>
          </a:xfrm>
          <a:prstGeom prst="curvedRightArrow">
            <a:avLst>
              <a:gd name="adj1" fmla="val 83529"/>
              <a:gd name="adj2" fmla="val 167059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0" y="2638425"/>
            <a:ext cx="18288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>
                <a:latin typeface="Elephant" pitchFamily="18" charset="0"/>
              </a:rPr>
              <a:t>Exo-</a:t>
            </a:r>
          </a:p>
          <a:p>
            <a:pPr>
              <a:spcBef>
                <a:spcPct val="50000"/>
              </a:spcBef>
            </a:pPr>
            <a:r>
              <a:rPr lang="en-US" sz="3400">
                <a:latin typeface="Elephant" pitchFamily="18" charset="0"/>
              </a:rPr>
              <a:t>therm</a:t>
            </a:r>
          </a:p>
          <a:p>
            <a:pPr>
              <a:spcBef>
                <a:spcPct val="50000"/>
              </a:spcBef>
            </a:pPr>
            <a:r>
              <a:rPr lang="en-US" sz="3400">
                <a:latin typeface="Elephant" pitchFamily="18" charset="0"/>
              </a:rPr>
              <a:t>ic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467600" y="2790825"/>
            <a:ext cx="16764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>
                <a:latin typeface="Elephant" pitchFamily="18" charset="0"/>
              </a:rPr>
              <a:t>Endo-</a:t>
            </a:r>
          </a:p>
          <a:p>
            <a:pPr>
              <a:spcBef>
                <a:spcPct val="50000"/>
              </a:spcBef>
            </a:pPr>
            <a:r>
              <a:rPr lang="en-US" sz="3400">
                <a:latin typeface="Elephant" pitchFamily="18" charset="0"/>
              </a:rPr>
              <a:t>therm</a:t>
            </a:r>
          </a:p>
          <a:p>
            <a:pPr>
              <a:spcBef>
                <a:spcPct val="50000"/>
              </a:spcBef>
            </a:pPr>
            <a:r>
              <a:rPr lang="en-US" sz="3400">
                <a:latin typeface="Elephant" pitchFamily="18" charset="0"/>
              </a:rPr>
              <a:t>ic</a:t>
            </a:r>
          </a:p>
        </p:txBody>
      </p:sp>
      <p:sp>
        <p:nvSpPr>
          <p:cNvPr id="35849" name="TextBox 13"/>
          <p:cNvSpPr txBox="1">
            <a:spLocks noChangeArrowheads="1"/>
          </p:cNvSpPr>
          <p:nvPr/>
        </p:nvSpPr>
        <p:spPr bwMode="auto">
          <a:xfrm>
            <a:off x="3124200" y="1447800"/>
            <a:ext cx="2895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4000" dirty="0"/>
              <a:t>   </a:t>
            </a:r>
            <a:r>
              <a:rPr lang="en-US" sz="4000" dirty="0">
                <a:solidFill>
                  <a:srgbClr val="00B050"/>
                </a:solidFill>
              </a:rPr>
              <a:t>System</a:t>
            </a:r>
          </a:p>
        </p:txBody>
      </p:sp>
      <p:sp>
        <p:nvSpPr>
          <p:cNvPr id="35850" name="TextBox 14"/>
          <p:cNvSpPr txBox="1">
            <a:spLocks noChangeArrowheads="1"/>
          </p:cNvSpPr>
          <p:nvPr/>
        </p:nvSpPr>
        <p:spPr bwMode="auto">
          <a:xfrm>
            <a:off x="3124200" y="5181600"/>
            <a:ext cx="2895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3200" dirty="0">
                <a:solidFill>
                  <a:srgbClr val="00B050"/>
                </a:solidFill>
              </a:rPr>
              <a:t>Surroundings</a:t>
            </a:r>
          </a:p>
        </p:txBody>
      </p:sp>
      <p:sp>
        <p:nvSpPr>
          <p:cNvPr id="2" name="Rectangle 1"/>
          <p:cNvSpPr/>
          <p:nvPr/>
        </p:nvSpPr>
        <p:spPr>
          <a:xfrm>
            <a:off x="1981198" y="2536824"/>
            <a:ext cx="5029201" cy="247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/>
            <a:r>
              <a:rPr lang="en-US" sz="2400" dirty="0">
                <a:solidFill>
                  <a:srgbClr val="FFFF00"/>
                </a:solidFill>
              </a:rPr>
              <a:t>Exothermic</a:t>
            </a:r>
            <a:r>
              <a:rPr lang="en-US" sz="2400" dirty="0"/>
              <a:t> reaction:  the system </a:t>
            </a:r>
            <a:r>
              <a:rPr lang="en-US" sz="2400" dirty="0">
                <a:solidFill>
                  <a:srgbClr val="66FF33"/>
                </a:solidFill>
              </a:rPr>
              <a:t>releases</a:t>
            </a:r>
            <a:r>
              <a:rPr lang="en-US" sz="2400" dirty="0"/>
              <a:t> heat to the surroundings</a:t>
            </a:r>
          </a:p>
          <a:p>
            <a:pPr lvl="1" eaLnBrk="1" hangingPunct="1">
              <a:spcBef>
                <a:spcPct val="45000"/>
              </a:spcBef>
            </a:pPr>
            <a:r>
              <a:rPr lang="en-US" sz="2400" dirty="0" smtClean="0">
                <a:solidFill>
                  <a:srgbClr val="FFFF00"/>
                </a:solidFill>
              </a:rPr>
              <a:t>Endothermic</a:t>
            </a:r>
            <a:r>
              <a:rPr lang="en-US" sz="2400" dirty="0" smtClean="0"/>
              <a:t> </a:t>
            </a:r>
            <a:r>
              <a:rPr lang="en-US" sz="2400" dirty="0"/>
              <a:t>reaction:  the system </a:t>
            </a:r>
            <a:r>
              <a:rPr lang="en-US" sz="2400" dirty="0">
                <a:solidFill>
                  <a:srgbClr val="66FF33"/>
                </a:solidFill>
              </a:rPr>
              <a:t>absorbs</a:t>
            </a:r>
            <a:r>
              <a:rPr lang="en-US" sz="2400" dirty="0"/>
              <a:t> heat from the </a:t>
            </a:r>
            <a:r>
              <a:rPr lang="en-US" sz="2400" dirty="0" smtClean="0"/>
              <a:t>surroundings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49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Heat of Fusion/Vaporization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00600"/>
            <a:ext cx="8229600" cy="17526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dirty="0" smtClean="0"/>
              <a:t>The amount of heat needed depends on: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dirty="0" smtClean="0">
                <a:ea typeface="ＭＳ Ｐゴシック" pitchFamily="34" charset="-128"/>
              </a:rPr>
              <a:t>How much substance you have 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dirty="0" smtClean="0">
                <a:ea typeface="ＭＳ Ｐゴシック" pitchFamily="34" charset="-128"/>
                <a:sym typeface="Webdings" pitchFamily="18" charset="2"/>
              </a:rPr>
              <a:t>The substance itself</a:t>
            </a:r>
          </a:p>
        </p:txBody>
      </p:sp>
      <p:sp>
        <p:nvSpPr>
          <p:cNvPr id="45060" name="Text Box 14"/>
          <p:cNvSpPr txBox="1">
            <a:spLocks noChangeArrowheads="1"/>
          </p:cNvSpPr>
          <p:nvPr/>
        </p:nvSpPr>
        <p:spPr bwMode="auto">
          <a:xfrm>
            <a:off x="228600" y="1219200"/>
            <a:ext cx="32766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Identify each phase and energy type (KE/PE) for sections a through e: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228600" y="2895600"/>
            <a:ext cx="32766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i="1" dirty="0">
                <a:solidFill>
                  <a:srgbClr val="FFFF00"/>
                </a:solidFill>
              </a:rPr>
              <a:t>How much heat is needed to change a  solid to a liquid, or a liquid to a gas?</a:t>
            </a:r>
          </a:p>
        </p:txBody>
      </p:sp>
      <p:grpSp>
        <p:nvGrpSpPr>
          <p:cNvPr id="45062" name="Group 16"/>
          <p:cNvGrpSpPr>
            <a:grpSpLocks/>
          </p:cNvGrpSpPr>
          <p:nvPr/>
        </p:nvGrpSpPr>
        <p:grpSpPr bwMode="auto">
          <a:xfrm>
            <a:off x="3657600" y="1295400"/>
            <a:ext cx="5486400" cy="2838450"/>
            <a:chOff x="2016" y="960"/>
            <a:chExt cx="3456" cy="1788"/>
          </a:xfrm>
        </p:grpSpPr>
        <p:sp>
          <p:nvSpPr>
            <p:cNvPr id="45063" name="Text Box 17"/>
            <p:cNvSpPr txBox="1">
              <a:spLocks noChangeArrowheads="1"/>
            </p:cNvSpPr>
            <p:nvPr/>
          </p:nvSpPr>
          <p:spPr bwMode="auto">
            <a:xfrm>
              <a:off x="2016" y="960"/>
              <a:ext cx="3408" cy="17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800" b="0">
                  <a:solidFill>
                    <a:schemeClr val="tx1"/>
                  </a:solidFill>
                </a:rPr>
                <a:t>                                                                                        					  e</a:t>
              </a:r>
            </a:p>
            <a:p>
              <a:pPr eaLnBrk="1" hangingPunct="1"/>
              <a:r>
                <a:rPr lang="en-US" sz="1800" b="0">
                  <a:solidFill>
                    <a:schemeClr val="tx1"/>
                  </a:solidFill>
                </a:rPr>
                <a:t>                                                         d  </a:t>
              </a:r>
            </a:p>
            <a:p>
              <a:pPr eaLnBrk="1" hangingPunct="1"/>
              <a:r>
                <a:rPr lang="en-US" sz="1800" b="0">
                  <a:solidFill>
                    <a:schemeClr val="tx1"/>
                  </a:solidFill>
                </a:rPr>
                <a:t>Temp.                                          </a:t>
              </a:r>
            </a:p>
            <a:p>
              <a:pPr eaLnBrk="1" hangingPunct="1"/>
              <a:r>
                <a:rPr lang="en-US" sz="1800" b="0">
                  <a:solidFill>
                    <a:schemeClr val="tx1"/>
                  </a:solidFill>
                </a:rPr>
                <a:t>                                              c</a:t>
              </a:r>
            </a:p>
            <a:p>
              <a:pPr eaLnBrk="1" hangingPunct="1"/>
              <a:r>
                <a:rPr lang="en-US" sz="1800" b="0">
                  <a:solidFill>
                    <a:schemeClr val="tx1"/>
                  </a:solidFill>
                </a:rPr>
                <a:t>                                   b</a:t>
              </a:r>
            </a:p>
            <a:p>
              <a:pPr eaLnBrk="1" hangingPunct="1"/>
              <a:r>
                <a:rPr lang="en-US" sz="1800" b="0">
                  <a:solidFill>
                    <a:schemeClr val="tx1"/>
                  </a:solidFill>
                </a:rPr>
                <a:t>                            a     </a:t>
              </a:r>
            </a:p>
            <a:p>
              <a:pPr eaLnBrk="1" hangingPunct="1"/>
              <a:r>
                <a:rPr lang="en-US" sz="1800" b="0">
                  <a:solidFill>
                    <a:schemeClr val="tx1"/>
                  </a:solidFill>
                </a:rPr>
                <a:t>                       </a:t>
              </a:r>
            </a:p>
            <a:p>
              <a:pPr eaLnBrk="1" hangingPunct="1"/>
              <a:r>
                <a:rPr lang="en-US" sz="1800" b="0">
                  <a:solidFill>
                    <a:schemeClr val="tx1"/>
                  </a:solidFill>
                </a:rPr>
                <a:t>           </a:t>
              </a:r>
            </a:p>
            <a:p>
              <a:pPr eaLnBrk="1" hangingPunct="1"/>
              <a:r>
                <a:rPr lang="en-US" sz="1800" b="0">
                  <a:solidFill>
                    <a:schemeClr val="tx1"/>
                  </a:solidFill>
                </a:rPr>
                <a:t>			Time</a:t>
              </a:r>
            </a:p>
          </p:txBody>
        </p:sp>
        <p:grpSp>
          <p:nvGrpSpPr>
            <p:cNvPr id="45064" name="Group 18"/>
            <p:cNvGrpSpPr>
              <a:grpSpLocks/>
            </p:cNvGrpSpPr>
            <p:nvPr/>
          </p:nvGrpSpPr>
          <p:grpSpPr bwMode="auto">
            <a:xfrm>
              <a:off x="2928" y="1008"/>
              <a:ext cx="2544" cy="1344"/>
              <a:chOff x="1152" y="859"/>
              <a:chExt cx="2160" cy="1018"/>
            </a:xfrm>
          </p:grpSpPr>
          <p:sp>
            <p:nvSpPr>
              <p:cNvPr id="45065" name="Line 19"/>
              <p:cNvSpPr>
                <a:spLocks noChangeShapeType="1"/>
              </p:cNvSpPr>
              <p:nvPr/>
            </p:nvSpPr>
            <p:spPr bwMode="auto">
              <a:xfrm>
                <a:off x="1152" y="941"/>
                <a:ext cx="0" cy="9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66" name="Line 20"/>
              <p:cNvSpPr>
                <a:spLocks noChangeShapeType="1"/>
              </p:cNvSpPr>
              <p:nvPr/>
            </p:nvSpPr>
            <p:spPr bwMode="auto">
              <a:xfrm flipH="1">
                <a:off x="1152" y="1877"/>
                <a:ext cx="21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67" name="Line 21"/>
              <p:cNvSpPr>
                <a:spLocks noChangeShapeType="1"/>
              </p:cNvSpPr>
              <p:nvPr/>
            </p:nvSpPr>
            <p:spPr bwMode="auto">
              <a:xfrm flipV="1">
                <a:off x="1152" y="1618"/>
                <a:ext cx="288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68" name="Line 22"/>
              <p:cNvSpPr>
                <a:spLocks noChangeShapeType="1"/>
              </p:cNvSpPr>
              <p:nvPr/>
            </p:nvSpPr>
            <p:spPr bwMode="auto">
              <a:xfrm>
                <a:off x="1440" y="1618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69" name="Line 23"/>
              <p:cNvSpPr>
                <a:spLocks noChangeShapeType="1"/>
              </p:cNvSpPr>
              <p:nvPr/>
            </p:nvSpPr>
            <p:spPr bwMode="auto">
              <a:xfrm flipV="1">
                <a:off x="1800" y="1229"/>
                <a:ext cx="288" cy="38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0" name="Line 24"/>
              <p:cNvSpPr>
                <a:spLocks noChangeShapeType="1"/>
              </p:cNvSpPr>
              <p:nvPr/>
            </p:nvSpPr>
            <p:spPr bwMode="auto">
              <a:xfrm>
                <a:off x="2088" y="1229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1" name="Line 25"/>
              <p:cNvSpPr>
                <a:spLocks noChangeShapeType="1"/>
              </p:cNvSpPr>
              <p:nvPr/>
            </p:nvSpPr>
            <p:spPr bwMode="auto">
              <a:xfrm flipV="1">
                <a:off x="2664" y="859"/>
                <a:ext cx="432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Heat of Fusion/Vaporization</a:t>
            </a:r>
          </a:p>
        </p:txBody>
      </p:sp>
      <p:sp>
        <p:nvSpPr>
          <p:cNvPr id="47107" name="Text Box 14"/>
          <p:cNvSpPr txBox="1">
            <a:spLocks noChangeArrowheads="1"/>
          </p:cNvSpPr>
          <p:nvPr/>
        </p:nvSpPr>
        <p:spPr bwMode="auto">
          <a:xfrm>
            <a:off x="152400" y="1295400"/>
            <a:ext cx="3352800" cy="2689967"/>
          </a:xfrm>
          <a:prstGeom prst="rect">
            <a:avLst/>
          </a:prstGeom>
          <a:noFill/>
          <a:ln w="9525">
            <a:solidFill>
              <a:srgbClr val="66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FFFF00"/>
                </a:solidFill>
              </a:rPr>
              <a:t>q </a:t>
            </a:r>
            <a:r>
              <a:rPr lang="en-US" sz="3200" dirty="0" smtClean="0">
                <a:solidFill>
                  <a:srgbClr val="FFFF00"/>
                </a:solidFill>
              </a:rPr>
              <a:t>= </a:t>
            </a:r>
            <a:r>
              <a:rPr lang="en-US" sz="3200" dirty="0">
                <a:solidFill>
                  <a:srgbClr val="FFFF00"/>
                </a:solidFill>
                <a:sym typeface="Webdings" pitchFamily="18" charset="2"/>
              </a:rPr>
              <a:t></a:t>
            </a:r>
            <a:r>
              <a:rPr lang="en-US" sz="3200" dirty="0" smtClean="0">
                <a:solidFill>
                  <a:srgbClr val="FFFF00"/>
                </a:solidFill>
                <a:sym typeface="Webdings" pitchFamily="18" charset="2"/>
              </a:rPr>
              <a:t>H*</a:t>
            </a:r>
            <a:r>
              <a:rPr lang="en-US" sz="3200" dirty="0" err="1" smtClean="0">
                <a:solidFill>
                  <a:srgbClr val="FFFF00"/>
                </a:solidFill>
                <a:sym typeface="Webdings" pitchFamily="18" charset="2"/>
              </a:rPr>
              <a:t>mol</a:t>
            </a:r>
            <a:endParaRPr lang="en-US" sz="3200" baseline="-25000" dirty="0">
              <a:solidFill>
                <a:srgbClr val="FFFF00"/>
              </a:solidFill>
              <a:sym typeface="Webdings" pitchFamily="18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400" dirty="0">
                <a:sym typeface="Webdings" pitchFamily="18" charset="2"/>
              </a:rPr>
              <a:t>q = heat</a:t>
            </a:r>
          </a:p>
          <a:p>
            <a:pPr eaLnBrk="1" hangingPunct="1">
              <a:spcBef>
                <a:spcPct val="10000"/>
              </a:spcBef>
            </a:pPr>
            <a:r>
              <a:rPr lang="en-US" sz="2400" dirty="0" err="1" smtClean="0">
                <a:sym typeface="Webdings" pitchFamily="18" charset="2"/>
              </a:rPr>
              <a:t>mol</a:t>
            </a:r>
            <a:r>
              <a:rPr lang="en-US" sz="2400" dirty="0" smtClean="0">
                <a:sym typeface="Webdings" pitchFamily="18" charset="2"/>
              </a:rPr>
              <a:t> </a:t>
            </a:r>
            <a:r>
              <a:rPr lang="en-US" sz="2400" dirty="0">
                <a:sym typeface="Webdings" pitchFamily="18" charset="2"/>
              </a:rPr>
              <a:t>= </a:t>
            </a:r>
            <a:r>
              <a:rPr lang="en-US" sz="2400" dirty="0" smtClean="0">
                <a:sym typeface="Webdings" pitchFamily="18" charset="2"/>
              </a:rPr>
              <a:t>moles</a:t>
            </a:r>
            <a:endParaRPr lang="en-US" sz="2400" dirty="0">
              <a:sym typeface="Webdings" pitchFamily="18" charset="2"/>
            </a:endParaRPr>
          </a:p>
          <a:p>
            <a:pPr eaLnBrk="1" hangingPunct="1">
              <a:spcBef>
                <a:spcPct val="10000"/>
              </a:spcBef>
            </a:pPr>
            <a:r>
              <a:rPr lang="en-US" sz="2400" dirty="0">
                <a:sym typeface="Webdings" pitchFamily="18" charset="2"/>
              </a:rPr>
              <a:t>H = </a:t>
            </a:r>
            <a:r>
              <a:rPr lang="en-US" sz="2400" dirty="0">
                <a:solidFill>
                  <a:srgbClr val="FFFF00"/>
                </a:solidFill>
                <a:sym typeface="Webdings" pitchFamily="18" charset="2"/>
              </a:rPr>
              <a:t>enthalpy</a:t>
            </a:r>
            <a:r>
              <a:rPr lang="en-US" sz="2400" dirty="0">
                <a:sym typeface="Webdings" pitchFamily="18" charset="2"/>
              </a:rPr>
              <a:t> (heat content of a </a:t>
            </a:r>
            <a:r>
              <a:rPr lang="en-US" sz="2400" dirty="0" smtClean="0">
                <a:sym typeface="Webdings" pitchFamily="18" charset="2"/>
              </a:rPr>
              <a:t>system, aka heat/</a:t>
            </a:r>
            <a:r>
              <a:rPr lang="en-US" sz="2400" dirty="0" err="1" smtClean="0">
                <a:sym typeface="Webdings" pitchFamily="18" charset="2"/>
              </a:rPr>
              <a:t>mol</a:t>
            </a:r>
            <a:r>
              <a:rPr lang="en-US" sz="2400" dirty="0" smtClean="0">
                <a:sym typeface="Webdings" pitchFamily="18" charset="2"/>
              </a:rPr>
              <a:t>)</a:t>
            </a:r>
            <a:endParaRPr lang="en-US" sz="2400" dirty="0">
              <a:sym typeface="Webdings" pitchFamily="18" charset="2"/>
            </a:endParaRPr>
          </a:p>
        </p:txBody>
      </p:sp>
      <p:grpSp>
        <p:nvGrpSpPr>
          <p:cNvPr id="47108" name="Group 16"/>
          <p:cNvGrpSpPr>
            <a:grpSpLocks/>
          </p:cNvGrpSpPr>
          <p:nvPr/>
        </p:nvGrpSpPr>
        <p:grpSpPr bwMode="auto">
          <a:xfrm>
            <a:off x="3657600" y="1219200"/>
            <a:ext cx="5486400" cy="2838450"/>
            <a:chOff x="2016" y="960"/>
            <a:chExt cx="3456" cy="1788"/>
          </a:xfrm>
        </p:grpSpPr>
        <p:sp>
          <p:nvSpPr>
            <p:cNvPr id="47110" name="Text Box 17"/>
            <p:cNvSpPr txBox="1">
              <a:spLocks noChangeArrowheads="1"/>
            </p:cNvSpPr>
            <p:nvPr/>
          </p:nvSpPr>
          <p:spPr bwMode="auto">
            <a:xfrm>
              <a:off x="2016" y="960"/>
              <a:ext cx="3408" cy="17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                                                                                        					  e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                                                         d  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Temp.                                          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                                              c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                                   b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                            a     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                       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           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			Time</a:t>
              </a:r>
            </a:p>
          </p:txBody>
        </p:sp>
        <p:grpSp>
          <p:nvGrpSpPr>
            <p:cNvPr id="47111" name="Group 18"/>
            <p:cNvGrpSpPr>
              <a:grpSpLocks/>
            </p:cNvGrpSpPr>
            <p:nvPr/>
          </p:nvGrpSpPr>
          <p:grpSpPr bwMode="auto">
            <a:xfrm>
              <a:off x="2928" y="1008"/>
              <a:ext cx="2544" cy="1344"/>
              <a:chOff x="1152" y="859"/>
              <a:chExt cx="2160" cy="1018"/>
            </a:xfrm>
          </p:grpSpPr>
          <p:sp>
            <p:nvSpPr>
              <p:cNvPr id="47112" name="Line 19"/>
              <p:cNvSpPr>
                <a:spLocks noChangeShapeType="1"/>
              </p:cNvSpPr>
              <p:nvPr/>
            </p:nvSpPr>
            <p:spPr bwMode="auto">
              <a:xfrm>
                <a:off x="1152" y="941"/>
                <a:ext cx="0" cy="9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13" name="Line 20"/>
              <p:cNvSpPr>
                <a:spLocks noChangeShapeType="1"/>
              </p:cNvSpPr>
              <p:nvPr/>
            </p:nvSpPr>
            <p:spPr bwMode="auto">
              <a:xfrm flipH="1">
                <a:off x="1152" y="1877"/>
                <a:ext cx="21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14" name="Line 21"/>
              <p:cNvSpPr>
                <a:spLocks noChangeShapeType="1"/>
              </p:cNvSpPr>
              <p:nvPr/>
            </p:nvSpPr>
            <p:spPr bwMode="auto">
              <a:xfrm flipV="1">
                <a:off x="1152" y="1618"/>
                <a:ext cx="288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15" name="Line 22"/>
              <p:cNvSpPr>
                <a:spLocks noChangeShapeType="1"/>
              </p:cNvSpPr>
              <p:nvPr/>
            </p:nvSpPr>
            <p:spPr bwMode="auto">
              <a:xfrm>
                <a:off x="1440" y="1618"/>
                <a:ext cx="360" cy="0"/>
              </a:xfrm>
              <a:prstGeom prst="line">
                <a:avLst/>
              </a:prstGeom>
              <a:noFill/>
              <a:ln w="57150">
                <a:solidFill>
                  <a:srgbClr val="66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16" name="Line 23"/>
              <p:cNvSpPr>
                <a:spLocks noChangeShapeType="1"/>
              </p:cNvSpPr>
              <p:nvPr/>
            </p:nvSpPr>
            <p:spPr bwMode="auto">
              <a:xfrm flipV="1">
                <a:off x="1800" y="1229"/>
                <a:ext cx="288" cy="38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17" name="Line 24"/>
              <p:cNvSpPr>
                <a:spLocks noChangeShapeType="1"/>
              </p:cNvSpPr>
              <p:nvPr/>
            </p:nvSpPr>
            <p:spPr bwMode="auto">
              <a:xfrm>
                <a:off x="2088" y="1229"/>
                <a:ext cx="576" cy="0"/>
              </a:xfrm>
              <a:prstGeom prst="line">
                <a:avLst/>
              </a:prstGeom>
              <a:noFill/>
              <a:ln w="57150">
                <a:solidFill>
                  <a:srgbClr val="33CC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18" name="Line 25"/>
              <p:cNvSpPr>
                <a:spLocks noChangeShapeType="1"/>
              </p:cNvSpPr>
              <p:nvPr/>
            </p:nvSpPr>
            <p:spPr bwMode="auto">
              <a:xfrm flipV="1">
                <a:off x="2664" y="859"/>
                <a:ext cx="432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7109" name="Text Box 26"/>
          <p:cNvSpPr txBox="1">
            <a:spLocks noChangeArrowheads="1"/>
          </p:cNvSpPr>
          <p:nvPr/>
        </p:nvSpPr>
        <p:spPr bwMode="auto">
          <a:xfrm>
            <a:off x="228600" y="4038600"/>
            <a:ext cx="8763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66CCFF"/>
                </a:solidFill>
                <a:sym typeface="Webdings" pitchFamily="18" charset="2"/>
              </a:rPr>
              <a:t>Heat of </a:t>
            </a:r>
            <a:r>
              <a:rPr lang="en-US" sz="2400" dirty="0" smtClean="0">
                <a:solidFill>
                  <a:srgbClr val="66CCFF"/>
                </a:solidFill>
                <a:sym typeface="Webdings" pitchFamily="18" charset="2"/>
              </a:rPr>
              <a:t>fusion (melting)</a:t>
            </a:r>
            <a:r>
              <a:rPr lang="en-US" sz="2400" dirty="0" smtClean="0">
                <a:sym typeface="Webdings" pitchFamily="18" charset="2"/>
              </a:rPr>
              <a:t>: </a:t>
            </a:r>
            <a:r>
              <a:rPr lang="en-US" sz="2400" dirty="0">
                <a:sym typeface="Webdings" pitchFamily="18" charset="2"/>
              </a:rPr>
              <a:t>heat/mole </a:t>
            </a:r>
            <a:r>
              <a:rPr lang="en-US" sz="2400" dirty="0" smtClean="0">
                <a:sym typeface="Webdings" pitchFamily="18" charset="2"/>
              </a:rPr>
              <a:t>absorbed </a:t>
            </a:r>
            <a:r>
              <a:rPr lang="en-US" sz="2400" dirty="0">
                <a:sym typeface="Webdings" pitchFamily="18" charset="2"/>
              </a:rPr>
              <a:t>to melt a substance    </a:t>
            </a:r>
            <a:r>
              <a:rPr lang="en-US" sz="2400" dirty="0">
                <a:solidFill>
                  <a:srgbClr val="66CCFF"/>
                </a:solidFill>
                <a:sym typeface="Webdings" pitchFamily="18" charset="2"/>
              </a:rPr>
              <a:t>Section </a:t>
            </a:r>
            <a:r>
              <a:rPr lang="en-US" sz="2400" dirty="0">
                <a:solidFill>
                  <a:srgbClr val="66CCFF"/>
                </a:solidFill>
              </a:rPr>
              <a:t>b</a:t>
            </a:r>
            <a:r>
              <a:rPr lang="en-US" sz="2400" dirty="0"/>
              <a:t>: </a:t>
            </a:r>
            <a:r>
              <a:rPr lang="en-US" sz="2400" dirty="0">
                <a:sym typeface="Webdings" pitchFamily="18" charset="2"/>
              </a:rPr>
              <a:t></a:t>
            </a:r>
            <a:r>
              <a:rPr lang="en-US" sz="2400" dirty="0" err="1">
                <a:sym typeface="Webdings" pitchFamily="18" charset="2"/>
              </a:rPr>
              <a:t>H</a:t>
            </a:r>
            <a:r>
              <a:rPr lang="en-US" sz="2400" baseline="-25000" dirty="0" err="1">
                <a:sym typeface="Webdings" pitchFamily="18" charset="2"/>
              </a:rPr>
              <a:t>fus</a:t>
            </a:r>
            <a:r>
              <a:rPr lang="en-US" sz="2400" dirty="0"/>
              <a:t> = 6.01 </a:t>
            </a:r>
            <a:r>
              <a:rPr lang="en-US" sz="2400" dirty="0" smtClean="0"/>
              <a:t>KJ/mole</a:t>
            </a:r>
            <a:endParaRPr lang="en-US" sz="2400" dirty="0">
              <a:sym typeface="Webdings" pitchFamily="18" charset="2"/>
            </a:endParaRPr>
          </a:p>
          <a:p>
            <a:pPr eaLnBrk="1" hangingPunct="1"/>
            <a:r>
              <a:rPr lang="en-US" sz="2400" dirty="0">
                <a:solidFill>
                  <a:srgbClr val="33CC33"/>
                </a:solidFill>
                <a:sym typeface="Webdings" pitchFamily="18" charset="2"/>
              </a:rPr>
              <a:t>Heat of </a:t>
            </a:r>
            <a:r>
              <a:rPr lang="en-US" sz="2400" dirty="0" smtClean="0">
                <a:solidFill>
                  <a:srgbClr val="33CC33"/>
                </a:solidFill>
                <a:sym typeface="Webdings" pitchFamily="18" charset="2"/>
              </a:rPr>
              <a:t>vaporization (boiling)</a:t>
            </a:r>
            <a:r>
              <a:rPr lang="en-US" sz="2400" dirty="0" smtClean="0">
                <a:sym typeface="Webdings" pitchFamily="18" charset="2"/>
              </a:rPr>
              <a:t>:</a:t>
            </a:r>
            <a:r>
              <a:rPr lang="en-US" sz="2400" dirty="0" smtClean="0">
                <a:solidFill>
                  <a:srgbClr val="66FF33"/>
                </a:solidFill>
                <a:sym typeface="Webdings" pitchFamily="18" charset="2"/>
              </a:rPr>
              <a:t> </a:t>
            </a:r>
            <a:r>
              <a:rPr lang="en-US" sz="2400" dirty="0">
                <a:sym typeface="Webdings" pitchFamily="18" charset="2"/>
              </a:rPr>
              <a:t>heat/mole </a:t>
            </a:r>
            <a:r>
              <a:rPr lang="en-US" sz="2400" dirty="0" smtClean="0">
                <a:sym typeface="Webdings" pitchFamily="18" charset="2"/>
              </a:rPr>
              <a:t>needed </a:t>
            </a:r>
            <a:r>
              <a:rPr lang="en-US" sz="2400" dirty="0">
                <a:sym typeface="Webdings" pitchFamily="18" charset="2"/>
              </a:rPr>
              <a:t>to vaporize a substance    </a:t>
            </a:r>
          </a:p>
          <a:p>
            <a:pPr eaLnBrk="1" hangingPunct="1"/>
            <a:r>
              <a:rPr lang="en-US" sz="2400" dirty="0">
                <a:solidFill>
                  <a:srgbClr val="33CC33"/>
                </a:solidFill>
                <a:sym typeface="Webdings" pitchFamily="18" charset="2"/>
              </a:rPr>
              <a:t>Section </a:t>
            </a:r>
            <a:r>
              <a:rPr lang="en-US" sz="2400" dirty="0">
                <a:solidFill>
                  <a:srgbClr val="33CC33"/>
                </a:solidFill>
                <a:sym typeface="Symbol" pitchFamily="18" charset="2"/>
              </a:rPr>
              <a:t>d</a:t>
            </a:r>
            <a:r>
              <a:rPr lang="en-US" sz="2400" dirty="0">
                <a:sym typeface="Symbol" pitchFamily="18" charset="2"/>
              </a:rPr>
              <a:t>: </a:t>
            </a:r>
            <a:r>
              <a:rPr lang="en-US" sz="2400" dirty="0">
                <a:sym typeface="Webdings" pitchFamily="18" charset="2"/>
              </a:rPr>
              <a:t></a:t>
            </a:r>
            <a:r>
              <a:rPr lang="en-US" sz="2400" dirty="0" err="1">
                <a:sym typeface="Webdings" pitchFamily="18" charset="2"/>
              </a:rPr>
              <a:t>H</a:t>
            </a:r>
            <a:r>
              <a:rPr lang="en-US" sz="2400" baseline="-25000" dirty="0" err="1">
                <a:sym typeface="Symbol" pitchFamily="18" charset="2"/>
              </a:rPr>
              <a:t>vap</a:t>
            </a:r>
            <a:r>
              <a:rPr lang="en-US" sz="2400" dirty="0">
                <a:sym typeface="Symbol" pitchFamily="18" charset="2"/>
              </a:rPr>
              <a:t> = 40.7 </a:t>
            </a:r>
            <a:r>
              <a:rPr lang="en-US" sz="2400" dirty="0" smtClean="0">
                <a:sym typeface="Symbol" pitchFamily="18" charset="2"/>
              </a:rPr>
              <a:t>KJ/mole</a:t>
            </a:r>
            <a:endParaRPr lang="en-US" sz="800" dirty="0">
              <a:sym typeface="Webdings" pitchFamily="18" charset="2"/>
            </a:endParaRPr>
          </a:p>
          <a:p>
            <a:pPr algn="ctr" eaLnBrk="1" hangingPunct="1"/>
            <a:r>
              <a:rPr lang="en-US" sz="2400" dirty="0">
                <a:solidFill>
                  <a:srgbClr val="FF6600"/>
                </a:solidFill>
                <a:sym typeface="Webdings" pitchFamily="18" charset="2"/>
              </a:rPr>
              <a:t>**No temp. change (flat line!)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Heat of Fusion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991600" cy="28956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rgbClr val="66CCFF"/>
                </a:solidFill>
                <a:sym typeface="Webdings" pitchFamily="18" charset="2"/>
              </a:rPr>
              <a:t>Heat of Fusion (melt)</a:t>
            </a:r>
            <a:r>
              <a:rPr lang="en-US" sz="2400" dirty="0" smtClean="0">
                <a:sym typeface="Webdings" pitchFamily="18" charset="2"/>
              </a:rPr>
              <a:t>: the amount of heat/mole absorbed to melt a solid substance    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US" sz="2400" dirty="0" smtClean="0">
                <a:solidFill>
                  <a:srgbClr val="FF6600"/>
                </a:solidFill>
                <a:ea typeface="ＭＳ Ｐゴシック" pitchFamily="34" charset="-128"/>
                <a:sym typeface="Webdings" pitchFamily="18" charset="2"/>
              </a:rPr>
              <a:t> </a:t>
            </a:r>
            <a:r>
              <a:rPr lang="en-US" sz="2400" dirty="0" err="1" smtClean="0">
                <a:solidFill>
                  <a:srgbClr val="FF6600"/>
                </a:solidFill>
                <a:ea typeface="ＭＳ Ｐゴシック" pitchFamily="34" charset="-128"/>
                <a:sym typeface="Webdings" pitchFamily="18" charset="2"/>
              </a:rPr>
              <a:t>H</a:t>
            </a:r>
            <a:r>
              <a:rPr lang="en-US" sz="2400" baseline="-25000" dirty="0" err="1" smtClean="0">
                <a:solidFill>
                  <a:srgbClr val="FF6600"/>
                </a:solidFill>
                <a:ea typeface="ＭＳ Ｐゴシック" pitchFamily="34" charset="-128"/>
                <a:sym typeface="Webdings" pitchFamily="18" charset="2"/>
              </a:rPr>
              <a:t>fus</a:t>
            </a:r>
            <a:r>
              <a:rPr lang="en-US" sz="2400" dirty="0" smtClean="0">
                <a:solidFill>
                  <a:srgbClr val="FF6600"/>
                </a:solidFill>
                <a:ea typeface="ＭＳ Ｐゴシック" pitchFamily="34" charset="-128"/>
              </a:rPr>
              <a:t> = +6.01 KJ/mole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  <a:buFontTx/>
              <a:buNone/>
            </a:pPr>
            <a:endParaRPr lang="en-US" sz="2400" dirty="0" smtClean="0">
              <a:solidFill>
                <a:srgbClr val="66CCFF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en-US" sz="2400" dirty="0" smtClean="0">
                <a:solidFill>
                  <a:srgbClr val="33CC33"/>
                </a:solidFill>
              </a:rPr>
              <a:t>Heat of Solidification (freeze) </a:t>
            </a:r>
            <a:r>
              <a:rPr lang="en-US" sz="2400" dirty="0" smtClean="0"/>
              <a:t>: heat /mole lost when a liquid substance freezes </a:t>
            </a:r>
            <a:r>
              <a:rPr lang="en-US" sz="2400" dirty="0" smtClean="0">
                <a:solidFill>
                  <a:srgbClr val="FF0000"/>
                </a:solidFill>
              </a:rPr>
              <a:t>(This is the SAME as Heat of Fusion, the negative sign only shows DIRECTION)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US" sz="2800" dirty="0" smtClean="0">
                <a:solidFill>
                  <a:srgbClr val="66CCFF"/>
                </a:solidFill>
              </a:rPr>
              <a:t>	</a:t>
            </a:r>
            <a:r>
              <a:rPr lang="en-US" sz="2400" dirty="0" smtClean="0">
                <a:solidFill>
                  <a:srgbClr val="FF6600"/>
                </a:solidFill>
                <a:sym typeface="Webdings" pitchFamily="18" charset="2"/>
              </a:rPr>
              <a:t></a:t>
            </a:r>
            <a:r>
              <a:rPr lang="en-US" sz="2400" dirty="0" err="1" smtClean="0">
                <a:solidFill>
                  <a:srgbClr val="FF6600"/>
                </a:solidFill>
                <a:sym typeface="Webdings" pitchFamily="18" charset="2"/>
              </a:rPr>
              <a:t>H</a:t>
            </a:r>
            <a:r>
              <a:rPr lang="en-US" sz="2400" baseline="-25000" dirty="0" err="1" smtClean="0">
                <a:solidFill>
                  <a:srgbClr val="FF6600"/>
                </a:solidFill>
                <a:sym typeface="Webdings" pitchFamily="18" charset="2"/>
              </a:rPr>
              <a:t>sol</a:t>
            </a:r>
            <a:r>
              <a:rPr lang="en-US" sz="2400" dirty="0" smtClean="0">
                <a:solidFill>
                  <a:srgbClr val="FF6600"/>
                </a:solidFill>
              </a:rPr>
              <a:t> = - 6.01 KJ/mole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57200" y="4876800"/>
            <a:ext cx="8001000" cy="1565275"/>
          </a:xfrm>
          <a:prstGeom prst="rect">
            <a:avLst/>
          </a:prstGeom>
          <a:noFill/>
          <a:ln w="12700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400" dirty="0"/>
              <a:t>How much heat </a:t>
            </a:r>
            <a:r>
              <a:rPr lang="en-US" sz="2400" dirty="0" smtClean="0"/>
              <a:t>is </a:t>
            </a:r>
            <a:r>
              <a:rPr lang="en-US" sz="2400" dirty="0"/>
              <a:t>needed to melt 10.0 g of ice?</a:t>
            </a:r>
          </a:p>
          <a:p>
            <a:pPr eaLnBrk="1" hangingPunct="1"/>
            <a:r>
              <a:rPr lang="en-US" sz="2400" dirty="0">
                <a:solidFill>
                  <a:srgbClr val="FFFF00"/>
                </a:solidFill>
              </a:rPr>
              <a:t>		</a:t>
            </a:r>
          </a:p>
          <a:p>
            <a:pPr eaLnBrk="1" hangingPunct="1"/>
            <a:endParaRPr lang="en-US" sz="2400" dirty="0">
              <a:solidFill>
                <a:srgbClr val="FFFF00"/>
              </a:solidFill>
            </a:endParaRPr>
          </a:p>
          <a:p>
            <a:pPr eaLnBrk="1" hangingPunct="1"/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9157" name="Text Box 6"/>
          <p:cNvSpPr txBox="1">
            <a:spLocks noChangeArrowheads="1"/>
          </p:cNvSpPr>
          <p:nvPr/>
        </p:nvSpPr>
        <p:spPr bwMode="auto">
          <a:xfrm>
            <a:off x="6172200" y="1828800"/>
            <a:ext cx="2667000" cy="8239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>
                <a:solidFill>
                  <a:srgbClr val="9900CC"/>
                </a:solidFill>
              </a:rPr>
              <a:t>Ice absorbs 6.01 </a:t>
            </a:r>
            <a:r>
              <a:rPr lang="en-US" sz="2000" dirty="0" smtClean="0">
                <a:solidFill>
                  <a:srgbClr val="9900CC"/>
                </a:solidFill>
              </a:rPr>
              <a:t>kJ/mole </a:t>
            </a:r>
            <a:r>
              <a:rPr lang="en-US" sz="2000" dirty="0">
                <a:solidFill>
                  <a:srgbClr val="9900CC"/>
                </a:solidFill>
              </a:rPr>
              <a:t>to melt  (</a:t>
            </a:r>
            <a:r>
              <a:rPr lang="en-US" sz="2800" dirty="0">
                <a:solidFill>
                  <a:srgbClr val="FF0000"/>
                </a:solidFill>
              </a:rPr>
              <a:t>+</a:t>
            </a:r>
            <a:r>
              <a:rPr lang="en-US" sz="2400" dirty="0">
                <a:solidFill>
                  <a:srgbClr val="9900CC"/>
                </a:solidFill>
              </a:rPr>
              <a:t>)</a:t>
            </a:r>
          </a:p>
        </p:txBody>
      </p:sp>
      <p:sp>
        <p:nvSpPr>
          <p:cNvPr id="49158" name="Text Box 7"/>
          <p:cNvSpPr txBox="1">
            <a:spLocks noChangeArrowheads="1"/>
          </p:cNvSpPr>
          <p:nvPr/>
        </p:nvSpPr>
        <p:spPr bwMode="auto">
          <a:xfrm>
            <a:off x="6134100" y="3886200"/>
            <a:ext cx="2743200" cy="884238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>
                <a:solidFill>
                  <a:srgbClr val="9900CC"/>
                </a:solidFill>
              </a:rPr>
              <a:t>Water loses 6.01 </a:t>
            </a:r>
            <a:r>
              <a:rPr lang="en-US" sz="2000" dirty="0" smtClean="0">
                <a:solidFill>
                  <a:srgbClr val="9900CC"/>
                </a:solidFill>
              </a:rPr>
              <a:t>kJ/mole </a:t>
            </a:r>
            <a:r>
              <a:rPr lang="en-US" sz="2000" dirty="0">
                <a:solidFill>
                  <a:srgbClr val="9900CC"/>
                </a:solidFill>
              </a:rPr>
              <a:t>to freeze </a:t>
            </a:r>
            <a:r>
              <a:rPr lang="en-US" sz="2800" dirty="0">
                <a:solidFill>
                  <a:srgbClr val="9900CC"/>
                </a:solidFill>
              </a:rPr>
              <a:t>(</a:t>
            </a:r>
            <a:r>
              <a:rPr lang="en-US" sz="3200" dirty="0">
                <a:solidFill>
                  <a:srgbClr val="FF0000"/>
                </a:solidFill>
              </a:rPr>
              <a:t>-</a:t>
            </a:r>
            <a:r>
              <a:rPr lang="en-US" sz="2800" dirty="0">
                <a:solidFill>
                  <a:srgbClr val="9900CC"/>
                </a:solidFill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95400" y="5610801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3.34 kJ = 3,340 J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Heat of Vaporization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304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dirty="0" smtClean="0">
                <a:solidFill>
                  <a:srgbClr val="66CCFF"/>
                </a:solidFill>
                <a:sym typeface="Webdings" pitchFamily="18" charset="2"/>
              </a:rPr>
              <a:t>Heat of Vaporization (boiling)</a:t>
            </a:r>
            <a:r>
              <a:rPr lang="en-US" sz="2400" dirty="0" smtClean="0">
                <a:sym typeface="Webdings" pitchFamily="18" charset="2"/>
              </a:rPr>
              <a:t>: the amount of heat/mole absorbed to vaporize a solid substance    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sz="2400" dirty="0" smtClean="0">
                <a:solidFill>
                  <a:srgbClr val="FF6600"/>
                </a:solidFill>
                <a:ea typeface="ＭＳ Ｐゴシック" pitchFamily="34" charset="-128"/>
                <a:sym typeface="Webdings" pitchFamily="18" charset="2"/>
              </a:rPr>
              <a:t> </a:t>
            </a:r>
            <a:r>
              <a:rPr lang="en-US" sz="2400" dirty="0" err="1" smtClean="0">
                <a:solidFill>
                  <a:srgbClr val="FF6600"/>
                </a:solidFill>
                <a:ea typeface="ＭＳ Ｐゴシック" pitchFamily="34" charset="-128"/>
                <a:sym typeface="Webdings" pitchFamily="18" charset="2"/>
              </a:rPr>
              <a:t>H</a:t>
            </a:r>
            <a:r>
              <a:rPr lang="en-US" sz="2400" baseline="-25000" dirty="0" err="1" smtClean="0">
                <a:solidFill>
                  <a:srgbClr val="FF6600"/>
                </a:solidFill>
                <a:ea typeface="ＭＳ Ｐゴシック" pitchFamily="34" charset="-128"/>
                <a:sym typeface="Symbol" pitchFamily="18" charset="2"/>
              </a:rPr>
              <a:t>vap</a:t>
            </a:r>
            <a:r>
              <a:rPr lang="en-US" sz="2400" dirty="0" smtClean="0">
                <a:solidFill>
                  <a:srgbClr val="FF6600"/>
                </a:solidFill>
                <a:ea typeface="ＭＳ Ｐゴシック" pitchFamily="34" charset="-128"/>
                <a:sym typeface="Symbol" pitchFamily="18" charset="2"/>
              </a:rPr>
              <a:t> = 40.7 KJ/mole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endParaRPr lang="en-US" sz="2000" dirty="0" smtClean="0">
              <a:solidFill>
                <a:srgbClr val="66CCFF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en-US" sz="2400" dirty="0" smtClean="0">
                <a:solidFill>
                  <a:srgbClr val="33CC33"/>
                </a:solidFill>
              </a:rPr>
              <a:t>Heat of Condensation</a:t>
            </a:r>
            <a:r>
              <a:rPr lang="en-US" sz="2400" dirty="0" smtClean="0"/>
              <a:t>: heat /mole lost when a liquid substance condenses</a:t>
            </a:r>
            <a:r>
              <a:rPr lang="en-US" sz="2400" dirty="0">
                <a:solidFill>
                  <a:srgbClr val="FF0000"/>
                </a:solidFill>
              </a:rPr>
              <a:t>(This is the SAME as </a:t>
            </a:r>
            <a:r>
              <a:rPr lang="en-US" sz="2400" dirty="0" smtClean="0">
                <a:solidFill>
                  <a:srgbClr val="FF0000"/>
                </a:solidFill>
              </a:rPr>
              <a:t>heat </a:t>
            </a:r>
            <a:r>
              <a:rPr lang="en-US" sz="2400" dirty="0">
                <a:solidFill>
                  <a:srgbClr val="FF0000"/>
                </a:solidFill>
              </a:rPr>
              <a:t>of </a:t>
            </a:r>
            <a:r>
              <a:rPr lang="en-US" sz="2400" dirty="0" smtClean="0">
                <a:solidFill>
                  <a:srgbClr val="FF0000"/>
                </a:solidFill>
              </a:rPr>
              <a:t>vaporization, </a:t>
            </a:r>
            <a:r>
              <a:rPr lang="en-US" sz="2400" dirty="0">
                <a:solidFill>
                  <a:srgbClr val="FF0000"/>
                </a:solidFill>
              </a:rPr>
              <a:t>the negative sign only shows DIRECTION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sz="2800" dirty="0" smtClean="0">
                <a:solidFill>
                  <a:srgbClr val="66CCFF"/>
                </a:solidFill>
              </a:rPr>
              <a:t>	</a:t>
            </a:r>
            <a:r>
              <a:rPr lang="en-US" sz="2400" dirty="0" smtClean="0">
                <a:solidFill>
                  <a:srgbClr val="FF6600"/>
                </a:solidFill>
                <a:sym typeface="Webdings" pitchFamily="18" charset="2"/>
              </a:rPr>
              <a:t></a:t>
            </a:r>
            <a:r>
              <a:rPr lang="en-US" sz="2400" dirty="0" err="1" smtClean="0">
                <a:solidFill>
                  <a:srgbClr val="FF6600"/>
                </a:solidFill>
                <a:sym typeface="Webdings" pitchFamily="18" charset="2"/>
              </a:rPr>
              <a:t>H</a:t>
            </a:r>
            <a:r>
              <a:rPr lang="en-US" sz="2400" baseline="-25000" dirty="0" err="1" smtClean="0">
                <a:solidFill>
                  <a:srgbClr val="FF6600"/>
                </a:solidFill>
                <a:sym typeface="Symbol" pitchFamily="18" charset="2"/>
              </a:rPr>
              <a:t>cond</a:t>
            </a:r>
            <a:r>
              <a:rPr lang="en-US" sz="2400" dirty="0" smtClean="0">
                <a:solidFill>
                  <a:srgbClr val="FF6600"/>
                </a:solidFill>
                <a:sym typeface="Symbol" pitchFamily="18" charset="2"/>
              </a:rPr>
              <a:t> =  - 40.7 KJ/mole</a:t>
            </a:r>
            <a:endParaRPr lang="en-US" sz="2400" dirty="0" smtClean="0">
              <a:solidFill>
                <a:srgbClr val="FF6600"/>
              </a:solidFill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04800" y="5105400"/>
            <a:ext cx="8534400" cy="1562100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400"/>
              <a:t>How much heat is needed to evaporate 10.0 g of water?</a:t>
            </a:r>
          </a:p>
          <a:p>
            <a:pPr eaLnBrk="1" hangingPunct="1"/>
            <a:r>
              <a:rPr lang="en-US" sz="2400">
                <a:solidFill>
                  <a:srgbClr val="FFFF00"/>
                </a:solidFill>
              </a:rPr>
              <a:t>	</a:t>
            </a:r>
          </a:p>
          <a:p>
            <a:pPr eaLnBrk="1" hangingPunct="1"/>
            <a:endParaRPr lang="en-US" sz="2400">
              <a:solidFill>
                <a:srgbClr val="FFFF00"/>
              </a:solidFill>
            </a:endParaRPr>
          </a:p>
          <a:p>
            <a:pPr eaLnBrk="1" hangingPunct="1"/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51205" name="Text Box 6"/>
          <p:cNvSpPr txBox="1">
            <a:spLocks noChangeArrowheads="1"/>
          </p:cNvSpPr>
          <p:nvPr/>
        </p:nvSpPr>
        <p:spPr bwMode="auto">
          <a:xfrm>
            <a:off x="6248400" y="2209800"/>
            <a:ext cx="2667000" cy="8239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>
                <a:solidFill>
                  <a:srgbClr val="9900CC"/>
                </a:solidFill>
              </a:rPr>
              <a:t>Water absorbs 40.7 </a:t>
            </a:r>
            <a:r>
              <a:rPr lang="en-US" sz="2000" dirty="0" smtClean="0">
                <a:solidFill>
                  <a:srgbClr val="9900CC"/>
                </a:solidFill>
              </a:rPr>
              <a:t>kJ/mole </a:t>
            </a:r>
            <a:r>
              <a:rPr lang="en-US" sz="2000" dirty="0">
                <a:solidFill>
                  <a:srgbClr val="9900CC"/>
                </a:solidFill>
              </a:rPr>
              <a:t>to </a:t>
            </a:r>
            <a:r>
              <a:rPr lang="en-US" sz="2000" dirty="0" smtClean="0">
                <a:solidFill>
                  <a:srgbClr val="9900CC"/>
                </a:solidFill>
              </a:rPr>
              <a:t>boil </a:t>
            </a:r>
            <a:r>
              <a:rPr lang="en-US" sz="2000" dirty="0">
                <a:solidFill>
                  <a:srgbClr val="9900CC"/>
                </a:solidFill>
              </a:rPr>
              <a:t>(</a:t>
            </a:r>
            <a:r>
              <a:rPr lang="en-US" sz="2800" dirty="0">
                <a:solidFill>
                  <a:srgbClr val="FF0000"/>
                </a:solidFill>
              </a:rPr>
              <a:t>+</a:t>
            </a:r>
            <a:r>
              <a:rPr lang="en-US" sz="2400" dirty="0">
                <a:solidFill>
                  <a:srgbClr val="9900CC"/>
                </a:solidFill>
              </a:rPr>
              <a:t>)</a:t>
            </a:r>
          </a:p>
        </p:txBody>
      </p:sp>
      <p:sp>
        <p:nvSpPr>
          <p:cNvPr id="51206" name="Text Box 7"/>
          <p:cNvSpPr txBox="1">
            <a:spLocks noChangeArrowheads="1"/>
          </p:cNvSpPr>
          <p:nvPr/>
        </p:nvSpPr>
        <p:spPr bwMode="auto">
          <a:xfrm>
            <a:off x="5867400" y="4207307"/>
            <a:ext cx="3276600" cy="89255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>
                <a:solidFill>
                  <a:srgbClr val="9900CC"/>
                </a:solidFill>
              </a:rPr>
              <a:t>Steam loses 40.7 </a:t>
            </a:r>
            <a:r>
              <a:rPr lang="en-US" sz="2000" dirty="0" smtClean="0">
                <a:solidFill>
                  <a:srgbClr val="9900CC"/>
                </a:solidFill>
              </a:rPr>
              <a:t>kJ/mole </a:t>
            </a:r>
            <a:r>
              <a:rPr lang="en-US" sz="2000" dirty="0">
                <a:solidFill>
                  <a:srgbClr val="9900CC"/>
                </a:solidFill>
              </a:rPr>
              <a:t>to </a:t>
            </a:r>
            <a:r>
              <a:rPr lang="en-US" sz="2000" dirty="0" smtClean="0">
                <a:solidFill>
                  <a:srgbClr val="9900CC"/>
                </a:solidFill>
              </a:rPr>
              <a:t>condense </a:t>
            </a:r>
            <a:r>
              <a:rPr lang="en-US" sz="2800" dirty="0">
                <a:solidFill>
                  <a:srgbClr val="9900CC"/>
                </a:solidFill>
              </a:rPr>
              <a:t>(</a:t>
            </a:r>
            <a:r>
              <a:rPr lang="en-US" sz="3200" dirty="0">
                <a:solidFill>
                  <a:srgbClr val="FF0000"/>
                </a:solidFill>
              </a:rPr>
              <a:t>-</a:t>
            </a:r>
            <a:r>
              <a:rPr lang="en-US" sz="2800" dirty="0">
                <a:solidFill>
                  <a:srgbClr val="9900CC"/>
                </a:solidFill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09800" y="5638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22.6 kJ = 22,600J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it on your own…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Book page 524: #23, 24</a:t>
            </a:r>
          </a:p>
          <a:p>
            <a:r>
              <a:rPr lang="en-US" b="0" dirty="0" smtClean="0"/>
              <a:t>Page 535: #55 (a &amp; b only)</a:t>
            </a:r>
            <a:endParaRPr lang="en-US" b="0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5105400"/>
            <a:ext cx="396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23) 144 kJ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24) .19 kJ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55a) 21.0 kJ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55b) 18 kJ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746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305800" cy="2667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0" dirty="0" smtClean="0"/>
              <a:t>How much </a:t>
            </a:r>
            <a:r>
              <a:rPr lang="en-US" dirty="0" smtClean="0"/>
              <a:t>TOTAL</a:t>
            </a:r>
            <a:r>
              <a:rPr lang="en-US" b="0" dirty="0" smtClean="0"/>
              <a:t> heat is needed to melt 10.0 g of water, heat it until boiling, and then vaporize all 10.0 g of water?</a:t>
            </a:r>
            <a:endParaRPr lang="en-US" b="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895" y="2971800"/>
            <a:ext cx="570210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2971800"/>
            <a:ext cx="2819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0" dirty="0" smtClean="0">
                <a:solidFill>
                  <a:schemeClr val="accent5">
                    <a:lumMod val="50000"/>
                  </a:schemeClr>
                </a:solidFill>
              </a:rPr>
              <a:t>This question requires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multiple parts.</a:t>
            </a:r>
            <a:r>
              <a:rPr lang="en-US" sz="2800" b="0" dirty="0" smtClean="0">
                <a:solidFill>
                  <a:schemeClr val="accent5">
                    <a:lumMod val="50000"/>
                  </a:schemeClr>
                </a:solidFill>
              </a:rPr>
              <a:t> We are going to identify those parts, then add them all together!</a:t>
            </a:r>
            <a:endParaRPr lang="en-US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83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305800" cy="2667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0" dirty="0" smtClean="0"/>
              <a:t>How much </a:t>
            </a:r>
            <a:r>
              <a:rPr lang="en-US" dirty="0" smtClean="0"/>
              <a:t>TOTAL</a:t>
            </a:r>
            <a:r>
              <a:rPr lang="en-US" b="0" dirty="0" smtClean="0"/>
              <a:t> heat is needed to melt 10.0 g of water, heat it until boiling, and then vaporize all 10.0 g of water?</a:t>
            </a:r>
            <a:endParaRPr lang="en-US" b="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895" y="2971800"/>
            <a:ext cx="570210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599" y="2971800"/>
            <a:ext cx="321329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0" dirty="0" smtClean="0">
                <a:solidFill>
                  <a:schemeClr val="accent1">
                    <a:lumMod val="75000"/>
                  </a:schemeClr>
                </a:solidFill>
              </a:rPr>
              <a:t>Melting water uses what equation?(b)</a:t>
            </a:r>
          </a:p>
          <a:p>
            <a:r>
              <a:rPr lang="en-US" sz="2800" b="0" dirty="0" smtClean="0">
                <a:solidFill>
                  <a:srgbClr val="FF0000"/>
                </a:solidFill>
              </a:rPr>
              <a:t>Heating water uses what equation?(c)</a:t>
            </a:r>
          </a:p>
          <a:p>
            <a:r>
              <a:rPr lang="en-US" sz="2800" b="0" dirty="0" smtClean="0">
                <a:solidFill>
                  <a:srgbClr val="00B050"/>
                </a:solidFill>
              </a:rPr>
              <a:t>Boiling water uses what equation?(d)</a:t>
            </a:r>
            <a:endParaRPr lang="en-US" sz="2800" b="0" dirty="0">
              <a:solidFill>
                <a:srgbClr val="00B05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3336973" y="3390900"/>
            <a:ext cx="2438400" cy="113517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2819400" y="4232564"/>
            <a:ext cx="3473547" cy="3117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3448822" y="4038600"/>
            <a:ext cx="4171178" cy="18288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33CC33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8734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305800" cy="2667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0" dirty="0" smtClean="0"/>
              <a:t>How much </a:t>
            </a:r>
            <a:r>
              <a:rPr lang="en-US" dirty="0" smtClean="0"/>
              <a:t>TOTAL</a:t>
            </a:r>
            <a:r>
              <a:rPr lang="en-US" b="0" dirty="0" smtClean="0"/>
              <a:t> heat is needed to melt 10.0 g of water, heat it until boiling, and then vaporize all 10.0 g of water?</a:t>
            </a:r>
            <a:endParaRPr lang="en-US" b="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895" y="2971800"/>
            <a:ext cx="570210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599" y="2971800"/>
            <a:ext cx="321329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0" dirty="0" smtClean="0">
                <a:solidFill>
                  <a:schemeClr val="accent1">
                    <a:lumMod val="75000"/>
                  </a:schemeClr>
                </a:solidFill>
              </a:rPr>
              <a:t>q =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sym typeface="Webdings" pitchFamily="18" charset="2"/>
              </a:rPr>
              <a:t></a:t>
            </a:r>
            <a:r>
              <a:rPr lang="en-US" sz="2800" b="0" dirty="0" smtClean="0">
                <a:solidFill>
                  <a:schemeClr val="accent1">
                    <a:lumMod val="75000"/>
                  </a:schemeClr>
                </a:solidFill>
                <a:sym typeface="Webdings" pitchFamily="18" charset="2"/>
              </a:rPr>
              <a:t>H *</a:t>
            </a:r>
            <a:r>
              <a:rPr lang="en-US" sz="2800" b="0" dirty="0" err="1" smtClean="0">
                <a:solidFill>
                  <a:schemeClr val="accent1">
                    <a:lumMod val="75000"/>
                  </a:schemeClr>
                </a:solidFill>
                <a:sym typeface="Webdings" pitchFamily="18" charset="2"/>
              </a:rPr>
              <a:t>mol</a:t>
            </a:r>
            <a:endParaRPr lang="en-US" sz="2800" b="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b="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endParaRPr lang="en-US" sz="2800" b="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b="0" dirty="0" smtClean="0">
                <a:solidFill>
                  <a:srgbClr val="FF0000"/>
                </a:solidFill>
              </a:rPr>
              <a:t>q =m * c* </a:t>
            </a:r>
            <a:r>
              <a:rPr lang="en-US" sz="2800" dirty="0" smtClean="0">
                <a:solidFill>
                  <a:srgbClr val="FF0000"/>
                </a:solidFill>
                <a:sym typeface="Webdings" pitchFamily="18" charset="2"/>
              </a:rPr>
              <a:t></a:t>
            </a:r>
            <a:r>
              <a:rPr lang="en-US" sz="2800" dirty="0" smtClean="0">
                <a:solidFill>
                  <a:srgbClr val="FFFF00"/>
                </a:solidFill>
                <a:sym typeface="Webdings" pitchFamily="18" charset="2"/>
              </a:rPr>
              <a:t> </a:t>
            </a:r>
            <a:r>
              <a:rPr lang="en-US" sz="2800" b="0" dirty="0" smtClean="0">
                <a:solidFill>
                  <a:srgbClr val="FF0000"/>
                </a:solidFill>
              </a:rPr>
              <a:t>T</a:t>
            </a:r>
            <a:endParaRPr lang="en-US" sz="2800" b="0" dirty="0">
              <a:solidFill>
                <a:srgbClr val="FF0000"/>
              </a:solidFill>
            </a:endParaRPr>
          </a:p>
          <a:p>
            <a:endParaRPr lang="en-US" sz="2800" b="0" dirty="0" smtClean="0">
              <a:solidFill>
                <a:srgbClr val="FF0000"/>
              </a:solidFill>
            </a:endParaRPr>
          </a:p>
          <a:p>
            <a:endParaRPr lang="en-US" sz="2800" b="0" dirty="0" smtClean="0">
              <a:solidFill>
                <a:srgbClr val="FF0000"/>
              </a:solidFill>
            </a:endParaRPr>
          </a:p>
          <a:p>
            <a:r>
              <a:rPr lang="en-US" sz="2800" b="0" dirty="0" smtClean="0">
                <a:solidFill>
                  <a:srgbClr val="00B050"/>
                </a:solidFill>
              </a:rPr>
              <a:t>q = </a:t>
            </a:r>
            <a:r>
              <a:rPr lang="en-US" sz="2800" dirty="0" smtClean="0">
                <a:solidFill>
                  <a:srgbClr val="00B050"/>
                </a:solidFill>
                <a:sym typeface="Webdings" pitchFamily="18" charset="2"/>
              </a:rPr>
              <a:t></a:t>
            </a:r>
            <a:r>
              <a:rPr lang="en-US" sz="2800" dirty="0" smtClean="0">
                <a:solidFill>
                  <a:srgbClr val="FFFF00"/>
                </a:solidFill>
                <a:sym typeface="Webdings" pitchFamily="18" charset="2"/>
              </a:rPr>
              <a:t> </a:t>
            </a:r>
            <a:r>
              <a:rPr lang="en-US" sz="2800" b="0" dirty="0" smtClean="0">
                <a:solidFill>
                  <a:srgbClr val="00B050"/>
                </a:solidFill>
                <a:sym typeface="Webdings" pitchFamily="18" charset="2"/>
              </a:rPr>
              <a:t>H * </a:t>
            </a:r>
            <a:r>
              <a:rPr lang="en-US" sz="2800" b="0" dirty="0" err="1" smtClean="0">
                <a:solidFill>
                  <a:srgbClr val="00B050"/>
                </a:solidFill>
                <a:sym typeface="Webdings" pitchFamily="18" charset="2"/>
              </a:rPr>
              <a:t>mol</a:t>
            </a:r>
            <a:endParaRPr lang="en-US" sz="2800" b="0" dirty="0">
              <a:solidFill>
                <a:srgbClr val="00B05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2819400" y="3276600"/>
            <a:ext cx="2955973" cy="124947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2819400" y="4232564"/>
            <a:ext cx="3473547" cy="3117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5775373" y="3901335"/>
            <a:ext cx="1692227" cy="158506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33CC33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3124200" y="5318605"/>
            <a:ext cx="2895600" cy="39626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33CC33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0636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305800" cy="2667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0" dirty="0" smtClean="0"/>
              <a:t>How much </a:t>
            </a:r>
            <a:r>
              <a:rPr lang="en-US" dirty="0" smtClean="0"/>
              <a:t>TOTAL</a:t>
            </a:r>
            <a:r>
              <a:rPr lang="en-US" b="0" dirty="0" smtClean="0"/>
              <a:t> heat is needed to melt 10.0 g of water, heat it until boiling, and then vaporize all 10.0 g of water?</a:t>
            </a:r>
            <a:endParaRPr lang="en-US" b="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895" y="2971800"/>
            <a:ext cx="570210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598" y="2887682"/>
            <a:ext cx="321329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0" dirty="0" err="1" smtClean="0">
                <a:solidFill>
                  <a:schemeClr val="accent1">
                    <a:lumMod val="75000"/>
                  </a:schemeClr>
                </a:solidFill>
              </a:rPr>
              <a:t>Knowns</a:t>
            </a:r>
            <a:r>
              <a:rPr lang="en-US" sz="2800" b="0" dirty="0" smtClean="0">
                <a:solidFill>
                  <a:schemeClr val="accent1">
                    <a:lumMod val="75000"/>
                  </a:schemeClr>
                </a:solidFill>
              </a:rPr>
              <a:t>: 10.0g </a:t>
            </a:r>
            <a:r>
              <a:rPr lang="en-US" sz="2800" b="0" dirty="0" smtClean="0"/>
              <a:t>(convert to moles!)</a:t>
            </a:r>
            <a:r>
              <a:rPr lang="en-US" sz="2800" b="0" dirty="0" smtClean="0">
                <a:solidFill>
                  <a:schemeClr val="accent1">
                    <a:lumMod val="75000"/>
                  </a:schemeClr>
                </a:solidFill>
              </a:rPr>
              <a:t> &amp; 6.01kJ/</a:t>
            </a:r>
            <a:r>
              <a:rPr lang="en-US" sz="2800" b="0" dirty="0" err="1" smtClean="0">
                <a:solidFill>
                  <a:schemeClr val="accent1">
                    <a:lumMod val="75000"/>
                  </a:schemeClr>
                </a:solidFill>
              </a:rPr>
              <a:t>mol</a:t>
            </a:r>
            <a:r>
              <a:rPr lang="en-US" sz="2800" b="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en-US" sz="2800" b="0" dirty="0" err="1" smtClean="0">
                <a:solidFill>
                  <a:srgbClr val="FF0000"/>
                </a:solidFill>
              </a:rPr>
              <a:t>Knowns</a:t>
            </a:r>
            <a:r>
              <a:rPr lang="en-US" sz="2800" b="0" dirty="0" smtClean="0">
                <a:solidFill>
                  <a:srgbClr val="FF0000"/>
                </a:solidFill>
              </a:rPr>
              <a:t>: 10.0g, change in T, &amp; 4.18j/</a:t>
            </a:r>
            <a:r>
              <a:rPr lang="en-US" sz="2800" b="0" dirty="0" err="1" smtClean="0">
                <a:solidFill>
                  <a:srgbClr val="FF0000"/>
                </a:solidFill>
              </a:rPr>
              <a:t>g</a:t>
            </a:r>
            <a:r>
              <a:rPr lang="en-US" sz="2800" b="0" baseline="30000" dirty="0" err="1" smtClean="0">
                <a:solidFill>
                  <a:srgbClr val="FF0000"/>
                </a:solidFill>
              </a:rPr>
              <a:t>o</a:t>
            </a:r>
            <a:r>
              <a:rPr lang="en-US" sz="2800" b="0" dirty="0" err="1" smtClean="0">
                <a:solidFill>
                  <a:srgbClr val="FF0000"/>
                </a:solidFill>
              </a:rPr>
              <a:t>C</a:t>
            </a:r>
            <a:endParaRPr lang="en-US" sz="2800" b="0" dirty="0" smtClean="0">
              <a:solidFill>
                <a:srgbClr val="FF0000"/>
              </a:solidFill>
            </a:endParaRPr>
          </a:p>
          <a:p>
            <a:r>
              <a:rPr lang="en-US" sz="2800" b="0" dirty="0" err="1" smtClean="0">
                <a:solidFill>
                  <a:srgbClr val="33CC33"/>
                </a:solidFill>
              </a:rPr>
              <a:t>Knowns</a:t>
            </a:r>
            <a:r>
              <a:rPr lang="en-US" sz="2800" b="0" dirty="0" smtClean="0">
                <a:solidFill>
                  <a:srgbClr val="33CC33"/>
                </a:solidFill>
              </a:rPr>
              <a:t>: 10.0g </a:t>
            </a:r>
            <a:r>
              <a:rPr lang="en-US" sz="2800" b="0" dirty="0"/>
              <a:t>(convert to moles!)</a:t>
            </a:r>
            <a:r>
              <a:rPr lang="en-US" sz="2800" b="0" dirty="0" smtClean="0">
                <a:solidFill>
                  <a:srgbClr val="00B050"/>
                </a:solidFill>
              </a:rPr>
              <a:t> </a:t>
            </a:r>
            <a:r>
              <a:rPr lang="en-US" sz="2800" b="0" dirty="0" smtClean="0">
                <a:solidFill>
                  <a:srgbClr val="33CC33"/>
                </a:solidFill>
              </a:rPr>
              <a:t>&amp; 40.7 kJ/</a:t>
            </a:r>
            <a:r>
              <a:rPr lang="en-US" sz="2800" b="0" dirty="0" err="1" smtClean="0">
                <a:solidFill>
                  <a:srgbClr val="33CC33"/>
                </a:solidFill>
              </a:rPr>
              <a:t>mol</a:t>
            </a:r>
            <a:endParaRPr lang="en-US" sz="2800" b="0" dirty="0">
              <a:solidFill>
                <a:srgbClr val="33CC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Thermodynamics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715000"/>
          </a:xfrm>
        </p:spPr>
        <p:txBody>
          <a:bodyPr/>
          <a:lstStyle/>
          <a:p>
            <a:pPr marL="609600" indent="-609600" eaLnBrk="1" hangingPunct="1"/>
            <a:r>
              <a:rPr lang="en-US" dirty="0" smtClean="0"/>
              <a:t>2 Laws of Thermodynamics (simplified):</a:t>
            </a:r>
          </a:p>
          <a:p>
            <a:pPr marL="609600" indent="-609600" eaLnBrk="1" hangingPunct="1"/>
            <a:r>
              <a:rPr lang="en-US" dirty="0" smtClean="0"/>
              <a:t>First Law of Thermodynamics:  </a:t>
            </a:r>
            <a:r>
              <a:rPr lang="en-US" b="0" dirty="0" smtClean="0"/>
              <a:t>Energy can neither be created nor destroyed.  It can, however, move from one place to another. </a:t>
            </a:r>
            <a:r>
              <a:rPr lang="en-US" b="0" dirty="0" smtClean="0">
                <a:solidFill>
                  <a:srgbClr val="33CC33"/>
                </a:solidFill>
              </a:rPr>
              <a:t>(</a:t>
            </a:r>
            <a:r>
              <a:rPr lang="en-US" b="0" i="1" dirty="0" smtClean="0">
                <a:solidFill>
                  <a:srgbClr val="33CC33"/>
                </a:solidFill>
              </a:rPr>
              <a:t>Law of Conservation of Energy</a:t>
            </a:r>
            <a:r>
              <a:rPr lang="en-US" b="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)</a:t>
            </a:r>
          </a:p>
          <a:p>
            <a:pPr marL="609600" indent="-609600" eaLnBrk="1" hangingPunct="1"/>
            <a:r>
              <a:rPr lang="en-US" dirty="0" smtClean="0"/>
              <a:t>Second Law of Thermodynamics:  </a:t>
            </a:r>
            <a:r>
              <a:rPr lang="en-US" b="0" dirty="0" smtClean="0"/>
              <a:t>Energy always flows from a more concentrated place to a less concentrated place.  (</a:t>
            </a:r>
            <a:r>
              <a:rPr lang="en-US" b="0" i="1" dirty="0" smtClean="0"/>
              <a:t>High energy to low energy; high temperature to low temperature</a:t>
            </a:r>
            <a:r>
              <a:rPr lang="en-US" b="0" dirty="0" smtClean="0"/>
              <a:t>)</a:t>
            </a:r>
          </a:p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1371600" lvl="2" indent="-457200"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305800" cy="2667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0" dirty="0" smtClean="0"/>
              <a:t>How much </a:t>
            </a:r>
            <a:r>
              <a:rPr lang="en-US" dirty="0" smtClean="0"/>
              <a:t>TOTAL</a:t>
            </a:r>
            <a:r>
              <a:rPr lang="en-US" b="0" dirty="0" smtClean="0"/>
              <a:t> heat is needed to melt 10.0 g of water, heat it until boiling, and then vaporize all 10.0 g of water?</a:t>
            </a:r>
            <a:endParaRPr lang="en-US" b="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895" y="2971800"/>
            <a:ext cx="570210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599" y="2971800"/>
            <a:ext cx="335280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Calculate:</a:t>
            </a:r>
          </a:p>
          <a:p>
            <a:r>
              <a:rPr lang="en-US" sz="2800" b="0" dirty="0" smtClean="0">
                <a:solidFill>
                  <a:schemeClr val="accent1">
                    <a:lumMod val="75000"/>
                  </a:schemeClr>
                </a:solidFill>
              </a:rPr>
              <a:t>3.34 kJ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Calculate:</a:t>
            </a:r>
          </a:p>
          <a:p>
            <a:r>
              <a:rPr lang="en-US" sz="2800" b="0" dirty="0" smtClean="0">
                <a:solidFill>
                  <a:srgbClr val="FF0000"/>
                </a:solidFill>
              </a:rPr>
              <a:t>4180J</a:t>
            </a:r>
          </a:p>
          <a:p>
            <a:r>
              <a:rPr lang="en-US" sz="2800" dirty="0" smtClean="0">
                <a:solidFill>
                  <a:srgbClr val="33CC33"/>
                </a:solidFill>
              </a:rPr>
              <a:t>Calculate:</a:t>
            </a:r>
          </a:p>
          <a:p>
            <a:r>
              <a:rPr lang="en-US" sz="2800" b="0" dirty="0" smtClean="0">
                <a:solidFill>
                  <a:srgbClr val="33CC33"/>
                </a:solidFill>
              </a:rPr>
              <a:t>22.6kJ</a:t>
            </a:r>
          </a:p>
          <a:p>
            <a:r>
              <a:rPr lang="en-US" sz="2800" dirty="0" smtClean="0"/>
              <a:t>Add up**: </a:t>
            </a:r>
          </a:p>
          <a:p>
            <a:r>
              <a:rPr lang="en-US" sz="2800" b="0" dirty="0" smtClean="0"/>
              <a:t>30.12kJ or 30,120J </a:t>
            </a:r>
            <a:endParaRPr lang="en-US" sz="2800" b="0" dirty="0"/>
          </a:p>
        </p:txBody>
      </p:sp>
      <p:sp>
        <p:nvSpPr>
          <p:cNvPr id="4" name="TextBox 3"/>
          <p:cNvSpPr txBox="1"/>
          <p:nvPr/>
        </p:nvSpPr>
        <p:spPr>
          <a:xfrm>
            <a:off x="4548258" y="6095999"/>
            <a:ext cx="41464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**</a:t>
            </a:r>
            <a:r>
              <a:rPr lang="en-US" sz="1800" b="0" dirty="0" smtClean="0"/>
              <a:t>You must make sure all energies are in the same unit! (1000J = 1kJ)***</a:t>
            </a:r>
            <a:endParaRPr lang="en-US" sz="1800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2133599" y="3292186"/>
            <a:ext cx="3641773" cy="124947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V="1">
            <a:off x="2217711" y="4279323"/>
            <a:ext cx="4075236" cy="31172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5775372" y="3916921"/>
            <a:ext cx="1692227" cy="158506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33CC33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2133599" y="5105400"/>
            <a:ext cx="3886200" cy="228792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33CC33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87568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Thermochemical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smtClean="0"/>
              <a:t>Things to remember</a:t>
            </a:r>
            <a:endParaRPr lang="en-US" dirty="0" smtClean="0"/>
          </a:p>
          <a:p>
            <a:r>
              <a:rPr lang="en-US" b="0" dirty="0" smtClean="0"/>
              <a:t>Use the appropriate equations for the appropriate parts of the problem</a:t>
            </a:r>
          </a:p>
          <a:p>
            <a:r>
              <a:rPr lang="en-US" b="0" dirty="0" smtClean="0"/>
              <a:t>Make sure to use the appropriate specific heat values (such as for water vapor)</a:t>
            </a:r>
          </a:p>
          <a:p>
            <a:r>
              <a:rPr lang="en-US" b="0" dirty="0" smtClean="0"/>
              <a:t>When adding up the energies, be sure to make all of the units the same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40708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on your own…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much heat is required to raise the temperature of 25.0g of water from 15.0</a:t>
            </a:r>
            <a:r>
              <a:rPr lang="en-US" sz="4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to 135</a:t>
            </a:r>
            <a:r>
              <a:rPr lang="en-US" sz="4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C?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(Hint: think about if you will move through a phase change AND what </a:t>
            </a:r>
            <a:r>
              <a:rPr 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Cp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value(s) you will use!)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24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52097"/>
            <a:ext cx="3505200" cy="3267504"/>
          </a:xfrm>
        </p:spPr>
        <p:txBody>
          <a:bodyPr/>
          <a:lstStyle/>
          <a:p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much heat is required to raise the temperature of 25.0g of water from 15.0</a:t>
            </a:r>
            <a:r>
              <a:rPr lang="en-US" b="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to 135</a:t>
            </a:r>
            <a:r>
              <a:rPr lang="en-US" b="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C? </a:t>
            </a:r>
            <a:endParaRPr lang="en-US" sz="2400" b="0" dirty="0"/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657600" y="1295400"/>
            <a:ext cx="5486400" cy="2838450"/>
            <a:chOff x="2016" y="960"/>
            <a:chExt cx="3456" cy="1788"/>
          </a:xfrm>
        </p:grpSpPr>
        <p:sp>
          <p:nvSpPr>
            <p:cNvPr id="5" name="Text Box 17"/>
            <p:cNvSpPr txBox="1">
              <a:spLocks noChangeArrowheads="1"/>
            </p:cNvSpPr>
            <p:nvPr/>
          </p:nvSpPr>
          <p:spPr bwMode="auto">
            <a:xfrm>
              <a:off x="2016" y="960"/>
              <a:ext cx="3408" cy="17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                                                                                        					  e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                                                         d  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Temp.                                          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                                              c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                                   b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                            a     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                       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           </a:t>
              </a:r>
            </a:p>
            <a:p>
              <a:pPr eaLnBrk="1" hangingPunct="1"/>
              <a:r>
                <a:rPr lang="en-US" sz="1800" b="0" dirty="0">
                  <a:solidFill>
                    <a:schemeClr val="tx1"/>
                  </a:solidFill>
                </a:rPr>
                <a:t>			Time</a:t>
              </a:r>
            </a:p>
          </p:txBody>
        </p:sp>
        <p:grpSp>
          <p:nvGrpSpPr>
            <p:cNvPr id="6" name="Group 18"/>
            <p:cNvGrpSpPr>
              <a:grpSpLocks/>
            </p:cNvGrpSpPr>
            <p:nvPr/>
          </p:nvGrpSpPr>
          <p:grpSpPr bwMode="auto">
            <a:xfrm>
              <a:off x="2928" y="1008"/>
              <a:ext cx="2544" cy="1344"/>
              <a:chOff x="1152" y="859"/>
              <a:chExt cx="2160" cy="1018"/>
            </a:xfrm>
          </p:grpSpPr>
          <p:sp>
            <p:nvSpPr>
              <p:cNvPr id="7" name="Line 19"/>
              <p:cNvSpPr>
                <a:spLocks noChangeShapeType="1"/>
              </p:cNvSpPr>
              <p:nvPr/>
            </p:nvSpPr>
            <p:spPr bwMode="auto">
              <a:xfrm>
                <a:off x="1152" y="941"/>
                <a:ext cx="0" cy="9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Line 20"/>
              <p:cNvSpPr>
                <a:spLocks noChangeShapeType="1"/>
              </p:cNvSpPr>
              <p:nvPr/>
            </p:nvSpPr>
            <p:spPr bwMode="auto">
              <a:xfrm flipH="1">
                <a:off x="1152" y="1877"/>
                <a:ext cx="21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Line 21"/>
              <p:cNvSpPr>
                <a:spLocks noChangeShapeType="1"/>
              </p:cNvSpPr>
              <p:nvPr/>
            </p:nvSpPr>
            <p:spPr bwMode="auto">
              <a:xfrm flipV="1">
                <a:off x="1152" y="1618"/>
                <a:ext cx="288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Line 22"/>
              <p:cNvSpPr>
                <a:spLocks noChangeShapeType="1"/>
              </p:cNvSpPr>
              <p:nvPr/>
            </p:nvSpPr>
            <p:spPr bwMode="auto">
              <a:xfrm>
                <a:off x="1440" y="1618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Line 23"/>
              <p:cNvSpPr>
                <a:spLocks noChangeShapeType="1"/>
              </p:cNvSpPr>
              <p:nvPr/>
            </p:nvSpPr>
            <p:spPr bwMode="auto">
              <a:xfrm flipV="1">
                <a:off x="1800" y="1229"/>
                <a:ext cx="288" cy="38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Line 24"/>
              <p:cNvSpPr>
                <a:spLocks noChangeShapeType="1"/>
              </p:cNvSpPr>
              <p:nvPr/>
            </p:nvSpPr>
            <p:spPr bwMode="auto">
              <a:xfrm>
                <a:off x="2088" y="1229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Line 25"/>
              <p:cNvSpPr>
                <a:spLocks noChangeShapeType="1"/>
              </p:cNvSpPr>
              <p:nvPr/>
            </p:nvSpPr>
            <p:spPr bwMode="auto">
              <a:xfrm flipV="1">
                <a:off x="2664" y="859"/>
                <a:ext cx="432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2155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on your own…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much heat is required to raise the temperature of 25.0g of water from 15.0</a:t>
            </a:r>
            <a:r>
              <a:rPr lang="en-US" sz="3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to 135</a:t>
            </a:r>
            <a:r>
              <a:rPr lang="en-US" sz="3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C? </a:t>
            </a:r>
            <a:r>
              <a:rPr 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(Hint: think about if you will move through a phase change AND what </a:t>
            </a:r>
            <a:r>
              <a:rPr lang="en-US" sz="28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</a:t>
            </a:r>
            <a:r>
              <a:rPr 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value(s) you will use!)</a:t>
            </a:r>
            <a:endParaRPr lang="en-US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0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3810000"/>
            <a:ext cx="487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dirty="0" smtClean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8880 J</a:t>
            </a:r>
          </a:p>
          <a:p>
            <a:r>
              <a:rPr lang="en-US" sz="3600" b="0" dirty="0" smtClean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56.5 kJ</a:t>
            </a:r>
          </a:p>
          <a:p>
            <a:r>
              <a:rPr lang="en-US" sz="3600" b="0" dirty="0" smtClean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1490 J</a:t>
            </a:r>
            <a:endParaRPr lang="en-US" sz="4000" b="0" dirty="0">
              <a:solidFill>
                <a:srgbClr val="33CC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733800" y="5562600"/>
            <a:ext cx="2057400" cy="0"/>
          </a:xfrm>
          <a:prstGeom prst="line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114800" y="5646733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66.9 kJ</a:t>
            </a:r>
            <a:endParaRPr lang="en-US" sz="32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42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Heat of “Reaction”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10600" cy="50292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2800" u="sng" dirty="0" smtClean="0">
                <a:solidFill>
                  <a:srgbClr val="33CC33"/>
                </a:solidFill>
              </a:rPr>
              <a:t>Thermochemical Equation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z="2400" b="0" dirty="0" smtClean="0">
                <a:ea typeface="ＭＳ Ｐゴシック" pitchFamily="34" charset="-128"/>
              </a:rPr>
              <a:t>Contains the enthalpy (heat) change when a chemical reaction takes place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b="0" dirty="0" smtClean="0">
                <a:solidFill>
                  <a:srgbClr val="FF6600"/>
                </a:solidFill>
                <a:ea typeface="ＭＳ Ｐゴシック" pitchFamily="34" charset="-128"/>
              </a:rPr>
              <a:t>Can be written </a:t>
            </a:r>
            <a:r>
              <a:rPr lang="en-US" u="sng" dirty="0" smtClean="0">
                <a:solidFill>
                  <a:srgbClr val="FF6600"/>
                </a:solidFill>
                <a:ea typeface="ＭＳ Ｐゴシック" pitchFamily="34" charset="-128"/>
              </a:rPr>
              <a:t>2 ways</a:t>
            </a:r>
            <a:r>
              <a:rPr lang="en-US" dirty="0" smtClean="0">
                <a:ea typeface="ＭＳ Ｐゴシック" pitchFamily="34" charset="-128"/>
              </a:rPr>
              <a:t>:</a:t>
            </a:r>
          </a:p>
          <a:p>
            <a:pPr lvl="1" eaLnBrk="1" hangingPunct="1">
              <a:spcBef>
                <a:spcPct val="40000"/>
              </a:spcBef>
              <a:buFontTx/>
              <a:buNone/>
            </a:pPr>
            <a:r>
              <a:rPr lang="en-US" sz="2400" dirty="0" err="1" smtClean="0">
                <a:ea typeface="ＭＳ Ｐゴシック" pitchFamily="34" charset="-128"/>
              </a:rPr>
              <a:t>CaO</a:t>
            </a:r>
            <a:r>
              <a:rPr lang="en-US" sz="2400" baseline="-25000" dirty="0" smtClean="0">
                <a:ea typeface="ＭＳ Ｐゴシック" pitchFamily="34" charset="-128"/>
              </a:rPr>
              <a:t>(s)</a:t>
            </a:r>
            <a:r>
              <a:rPr lang="en-US" sz="2400" dirty="0" smtClean="0">
                <a:ea typeface="ＭＳ Ｐゴシック" pitchFamily="34" charset="-128"/>
              </a:rPr>
              <a:t>  +  H</a:t>
            </a:r>
            <a:r>
              <a:rPr lang="en-US" sz="2400" baseline="-25000" dirty="0" smtClean="0">
                <a:ea typeface="ＭＳ Ｐゴシック" pitchFamily="34" charset="-128"/>
              </a:rPr>
              <a:t>2</a:t>
            </a:r>
            <a:r>
              <a:rPr lang="en-US" sz="2400" dirty="0" smtClean="0">
                <a:ea typeface="ＭＳ Ｐゴシック" pitchFamily="34" charset="-128"/>
              </a:rPr>
              <a:t>O</a:t>
            </a:r>
            <a:r>
              <a:rPr lang="en-US" sz="2400" baseline="-25000" dirty="0" smtClean="0">
                <a:ea typeface="ＭＳ Ｐゴシック" pitchFamily="34" charset="-128"/>
              </a:rPr>
              <a:t>(l)  </a:t>
            </a: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  </a:t>
            </a:r>
            <a:r>
              <a:rPr lang="en-US" sz="2400" dirty="0" err="1" smtClean="0">
                <a:ea typeface="ＭＳ Ｐゴシック" pitchFamily="34" charset="-128"/>
                <a:sym typeface="Symbol" pitchFamily="18" charset="2"/>
              </a:rPr>
              <a:t>Ca</a:t>
            </a: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(OH)</a:t>
            </a:r>
            <a:r>
              <a:rPr lang="en-US" sz="2400" baseline="-25000" dirty="0" smtClean="0">
                <a:ea typeface="ＭＳ Ｐゴシック" pitchFamily="34" charset="-128"/>
                <a:sym typeface="Symbol" pitchFamily="18" charset="2"/>
              </a:rPr>
              <a:t>2 (s)</a:t>
            </a: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  +  65.2 KJ   </a:t>
            </a:r>
            <a:r>
              <a:rPr lang="en-US" sz="2400" dirty="0" smtClean="0">
                <a:solidFill>
                  <a:srgbClr val="FFFF00"/>
                </a:solidFill>
                <a:ea typeface="ＭＳ Ｐゴシック" pitchFamily="34" charset="-128"/>
                <a:sym typeface="Symbol" pitchFamily="18" charset="2"/>
              </a:rPr>
              <a:t>(</a:t>
            </a:r>
            <a:r>
              <a:rPr lang="en-US" sz="2400" i="1" u="sng" dirty="0" smtClean="0">
                <a:solidFill>
                  <a:srgbClr val="FFFF00"/>
                </a:solidFill>
                <a:ea typeface="ＭＳ Ｐゴシック" pitchFamily="34" charset="-128"/>
                <a:sym typeface="Symbol" pitchFamily="18" charset="2"/>
              </a:rPr>
              <a:t>exothermic</a:t>
            </a:r>
            <a:r>
              <a:rPr lang="en-US" sz="2400" dirty="0" smtClean="0">
                <a:solidFill>
                  <a:srgbClr val="FFFF00"/>
                </a:solidFill>
                <a:ea typeface="ＭＳ Ｐゴシック" pitchFamily="34" charset="-128"/>
                <a:sym typeface="Symbol" pitchFamily="18" charset="2"/>
              </a:rPr>
              <a:t>)</a:t>
            </a:r>
          </a:p>
          <a:p>
            <a:pPr lvl="1" eaLnBrk="1" hangingPunct="1">
              <a:buFontTx/>
              <a:buNone/>
            </a:pP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                          </a:t>
            </a:r>
            <a:r>
              <a:rPr lang="en-US" sz="2400" dirty="0" smtClean="0">
                <a:solidFill>
                  <a:srgbClr val="66CCFF"/>
                </a:solidFill>
                <a:ea typeface="ＭＳ Ｐゴシック" pitchFamily="34" charset="-128"/>
                <a:sym typeface="Symbol" pitchFamily="18" charset="2"/>
              </a:rPr>
              <a:t>or</a:t>
            </a:r>
          </a:p>
          <a:p>
            <a:pPr lvl="1" eaLnBrk="1" hangingPunct="1">
              <a:buFontTx/>
              <a:buNone/>
            </a:pPr>
            <a:r>
              <a:rPr lang="en-US" sz="2400" dirty="0" err="1" smtClean="0">
                <a:ea typeface="ＭＳ Ｐゴシック" pitchFamily="34" charset="-128"/>
              </a:rPr>
              <a:t>CaO</a:t>
            </a:r>
            <a:r>
              <a:rPr lang="en-US" sz="2400" baseline="-25000" dirty="0" smtClean="0">
                <a:ea typeface="ＭＳ Ｐゴシック" pitchFamily="34" charset="-128"/>
              </a:rPr>
              <a:t>(s)</a:t>
            </a:r>
            <a:r>
              <a:rPr lang="en-US" sz="2400" dirty="0" smtClean="0">
                <a:ea typeface="ＭＳ Ｐゴシック" pitchFamily="34" charset="-128"/>
              </a:rPr>
              <a:t>  +  H</a:t>
            </a:r>
            <a:r>
              <a:rPr lang="en-US" sz="2400" baseline="-25000" dirty="0" smtClean="0">
                <a:ea typeface="ＭＳ Ｐゴシック" pitchFamily="34" charset="-128"/>
              </a:rPr>
              <a:t>2</a:t>
            </a:r>
            <a:r>
              <a:rPr lang="en-US" sz="2400" dirty="0" smtClean="0">
                <a:ea typeface="ＭＳ Ｐゴシック" pitchFamily="34" charset="-128"/>
              </a:rPr>
              <a:t>O</a:t>
            </a:r>
            <a:r>
              <a:rPr lang="en-US" sz="2400" baseline="-25000" dirty="0" smtClean="0">
                <a:ea typeface="ＭＳ Ｐゴシック" pitchFamily="34" charset="-128"/>
              </a:rPr>
              <a:t>(l)  </a:t>
            </a: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  </a:t>
            </a:r>
            <a:r>
              <a:rPr lang="en-US" sz="2400" dirty="0" err="1" smtClean="0">
                <a:ea typeface="ＭＳ Ｐゴシック" pitchFamily="34" charset="-128"/>
                <a:sym typeface="Symbol" pitchFamily="18" charset="2"/>
              </a:rPr>
              <a:t>Ca</a:t>
            </a: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(OH)</a:t>
            </a:r>
            <a:r>
              <a:rPr lang="en-US" sz="2400" baseline="-25000" dirty="0" smtClean="0">
                <a:ea typeface="ＭＳ Ｐゴシック" pitchFamily="34" charset="-128"/>
                <a:sym typeface="Symbol" pitchFamily="18" charset="2"/>
              </a:rPr>
              <a:t>2 (s)</a:t>
            </a: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    ∆H = - 65.2 KJ</a:t>
            </a:r>
          </a:p>
          <a:p>
            <a:pPr lvl="1" eaLnBrk="1" hangingPunct="1">
              <a:spcBef>
                <a:spcPct val="65000"/>
              </a:spcBef>
              <a:buFontTx/>
              <a:buNone/>
            </a:pPr>
            <a:endParaRPr lang="en-US" sz="900" dirty="0" smtClean="0">
              <a:ea typeface="ＭＳ Ｐゴシック" pitchFamily="34" charset="-128"/>
            </a:endParaRPr>
          </a:p>
          <a:p>
            <a:pPr lvl="1" eaLnBrk="1" hangingPunct="1">
              <a:spcBef>
                <a:spcPct val="65000"/>
              </a:spcBef>
              <a:buFontTx/>
              <a:buNone/>
            </a:pPr>
            <a:endParaRPr lang="en-US" sz="900" dirty="0" smtClean="0">
              <a:ea typeface="ＭＳ Ｐゴシック" pitchFamily="34" charset="-128"/>
            </a:endParaRPr>
          </a:p>
          <a:p>
            <a:pPr lvl="1" eaLnBrk="1" hangingPunct="1">
              <a:spcBef>
                <a:spcPct val="65000"/>
              </a:spcBef>
              <a:buFontTx/>
              <a:buNone/>
            </a:pPr>
            <a:r>
              <a:rPr lang="en-US" sz="1500" b="0" dirty="0" smtClean="0">
                <a:ea typeface="ＭＳ Ｐゴシック" pitchFamily="34" charset="-128"/>
              </a:rPr>
              <a:t>**The system is GIVING </a:t>
            </a:r>
            <a:r>
              <a:rPr lang="en-US" sz="1500" b="0" u="sng" dirty="0" smtClean="0">
                <a:ea typeface="ＭＳ Ｐゴシック" pitchFamily="34" charset="-128"/>
              </a:rPr>
              <a:t>OFF</a:t>
            </a:r>
            <a:r>
              <a:rPr lang="en-US" sz="1500" b="0" dirty="0" smtClean="0">
                <a:ea typeface="ＭＳ Ｐゴシック" pitchFamily="34" charset="-128"/>
              </a:rPr>
              <a:t> or GIVING </a:t>
            </a:r>
            <a:r>
              <a:rPr lang="en-US" sz="1500" b="0" u="sng" dirty="0" smtClean="0">
                <a:ea typeface="ＭＳ Ｐゴシック" pitchFamily="34" charset="-128"/>
              </a:rPr>
              <a:t>AWAY</a:t>
            </a:r>
            <a:r>
              <a:rPr lang="en-US" sz="1500" b="0" dirty="0" smtClean="0">
                <a:ea typeface="ＭＳ Ｐゴシック" pitchFamily="34" charset="-128"/>
              </a:rPr>
              <a:t> 65.3KJ, so the change to the system is -65.2KJ!!!!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Heat of “Reaction” </a:t>
            </a:r>
            <a:br>
              <a:rPr lang="en-US" dirty="0" smtClean="0"/>
            </a:br>
            <a:r>
              <a:rPr lang="en-US" dirty="0" smtClean="0"/>
              <a:t>Practice Problem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10600" cy="50292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2800" u="sng" dirty="0" smtClean="0">
                <a:solidFill>
                  <a:srgbClr val="33CC33"/>
                </a:solidFill>
              </a:rPr>
              <a:t>Thermochemical Equation 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spcBef>
                <a:spcPct val="40000"/>
              </a:spcBef>
              <a:buFontTx/>
              <a:buNone/>
            </a:pPr>
            <a:r>
              <a:rPr lang="en-US" sz="2400" dirty="0" err="1" smtClean="0">
                <a:ea typeface="ＭＳ Ｐゴシック" pitchFamily="34" charset="-128"/>
              </a:rPr>
              <a:t>CaO</a:t>
            </a:r>
            <a:r>
              <a:rPr lang="en-US" sz="2400" baseline="-25000" dirty="0" smtClean="0">
                <a:ea typeface="ＭＳ Ｐゴシック" pitchFamily="34" charset="-128"/>
              </a:rPr>
              <a:t>(s)</a:t>
            </a:r>
            <a:r>
              <a:rPr lang="en-US" sz="2400" dirty="0" smtClean="0">
                <a:ea typeface="ＭＳ Ｐゴシック" pitchFamily="34" charset="-128"/>
              </a:rPr>
              <a:t>  +  H</a:t>
            </a:r>
            <a:r>
              <a:rPr lang="en-US" sz="2400" baseline="-25000" dirty="0" smtClean="0">
                <a:ea typeface="ＭＳ Ｐゴシック" pitchFamily="34" charset="-128"/>
              </a:rPr>
              <a:t>2</a:t>
            </a:r>
            <a:r>
              <a:rPr lang="en-US" sz="2400" dirty="0" smtClean="0">
                <a:ea typeface="ＭＳ Ｐゴシック" pitchFamily="34" charset="-128"/>
              </a:rPr>
              <a:t>O</a:t>
            </a:r>
            <a:r>
              <a:rPr lang="en-US" sz="2400" baseline="-25000" dirty="0" smtClean="0">
                <a:ea typeface="ＭＳ Ｐゴシック" pitchFamily="34" charset="-128"/>
              </a:rPr>
              <a:t>(l)  </a:t>
            </a: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  </a:t>
            </a:r>
            <a:r>
              <a:rPr lang="en-US" sz="2400" dirty="0" err="1" smtClean="0">
                <a:ea typeface="ＭＳ Ｐゴシック" pitchFamily="34" charset="-128"/>
                <a:sym typeface="Symbol" pitchFamily="18" charset="2"/>
              </a:rPr>
              <a:t>Ca</a:t>
            </a: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(OH)</a:t>
            </a:r>
            <a:r>
              <a:rPr lang="en-US" sz="2400" baseline="-25000" dirty="0" smtClean="0">
                <a:ea typeface="ＭＳ Ｐゴシック" pitchFamily="34" charset="-128"/>
                <a:sym typeface="Symbol" pitchFamily="18" charset="2"/>
              </a:rPr>
              <a:t>2 (s)</a:t>
            </a: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  +  65.2 KJ   </a:t>
            </a:r>
            <a:r>
              <a:rPr lang="en-US" sz="2400" dirty="0" smtClean="0">
                <a:solidFill>
                  <a:srgbClr val="FFFF00"/>
                </a:solidFill>
                <a:ea typeface="ＭＳ Ｐゴシック" pitchFamily="34" charset="-128"/>
                <a:sym typeface="Symbol" pitchFamily="18" charset="2"/>
              </a:rPr>
              <a:t>(</a:t>
            </a:r>
            <a:r>
              <a:rPr lang="en-US" sz="2400" i="1" u="sng" dirty="0" smtClean="0">
                <a:solidFill>
                  <a:srgbClr val="FFFF00"/>
                </a:solidFill>
                <a:ea typeface="ＭＳ Ｐゴシック" pitchFamily="34" charset="-128"/>
                <a:sym typeface="Symbol" pitchFamily="18" charset="2"/>
              </a:rPr>
              <a:t>exothermic</a:t>
            </a:r>
            <a:r>
              <a:rPr lang="en-US" sz="2400" dirty="0" smtClean="0">
                <a:solidFill>
                  <a:srgbClr val="FFFF00"/>
                </a:solidFill>
                <a:ea typeface="ＭＳ Ｐゴシック" pitchFamily="34" charset="-128"/>
                <a:sym typeface="Symbol" pitchFamily="18" charset="2"/>
              </a:rPr>
              <a:t>)</a:t>
            </a:r>
          </a:p>
          <a:p>
            <a:pPr lvl="1" eaLnBrk="1" hangingPunct="1">
              <a:buFontTx/>
              <a:buNone/>
            </a:pP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                          </a:t>
            </a:r>
            <a:r>
              <a:rPr lang="en-US" sz="2400" dirty="0" smtClean="0">
                <a:solidFill>
                  <a:srgbClr val="66CCFF"/>
                </a:solidFill>
                <a:ea typeface="ＭＳ Ｐゴシック" pitchFamily="34" charset="-128"/>
                <a:sym typeface="Symbol" pitchFamily="18" charset="2"/>
              </a:rPr>
              <a:t>or</a:t>
            </a:r>
          </a:p>
          <a:p>
            <a:pPr lvl="1" eaLnBrk="1" hangingPunct="1">
              <a:buFontTx/>
              <a:buNone/>
            </a:pPr>
            <a:r>
              <a:rPr lang="en-US" sz="2400" dirty="0" err="1" smtClean="0">
                <a:ea typeface="ＭＳ Ｐゴシック" pitchFamily="34" charset="-128"/>
              </a:rPr>
              <a:t>CaO</a:t>
            </a:r>
            <a:r>
              <a:rPr lang="en-US" sz="2400" baseline="-25000" dirty="0" smtClean="0">
                <a:ea typeface="ＭＳ Ｐゴシック" pitchFamily="34" charset="-128"/>
              </a:rPr>
              <a:t>(s)</a:t>
            </a:r>
            <a:r>
              <a:rPr lang="en-US" sz="2400" dirty="0" smtClean="0">
                <a:ea typeface="ＭＳ Ｐゴシック" pitchFamily="34" charset="-128"/>
              </a:rPr>
              <a:t>  +  H</a:t>
            </a:r>
            <a:r>
              <a:rPr lang="en-US" sz="2400" baseline="-25000" dirty="0" smtClean="0">
                <a:ea typeface="ＭＳ Ｐゴシック" pitchFamily="34" charset="-128"/>
              </a:rPr>
              <a:t>2</a:t>
            </a:r>
            <a:r>
              <a:rPr lang="en-US" sz="2400" dirty="0" smtClean="0">
                <a:ea typeface="ＭＳ Ｐゴシック" pitchFamily="34" charset="-128"/>
              </a:rPr>
              <a:t>O</a:t>
            </a:r>
            <a:r>
              <a:rPr lang="en-US" sz="2400" baseline="-25000" dirty="0" smtClean="0">
                <a:ea typeface="ＭＳ Ｐゴシック" pitchFamily="34" charset="-128"/>
              </a:rPr>
              <a:t>(l)  </a:t>
            </a: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  Ca(OH)</a:t>
            </a:r>
            <a:r>
              <a:rPr lang="en-US" sz="2400" baseline="-25000" dirty="0" smtClean="0">
                <a:ea typeface="ＭＳ Ｐゴシック" pitchFamily="34" charset="-128"/>
                <a:sym typeface="Symbol" pitchFamily="18" charset="2"/>
              </a:rPr>
              <a:t>2 ( s)</a:t>
            </a: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    ∆H = - 65.2 KJ</a:t>
            </a:r>
          </a:p>
          <a:p>
            <a:pPr lvl="1" eaLnBrk="1" hangingPunct="1">
              <a:buFontTx/>
              <a:buNone/>
            </a:pPr>
            <a:endParaRPr lang="en-US" sz="2400" dirty="0">
              <a:ea typeface="ＭＳ Ｐゴシック" pitchFamily="34" charset="-128"/>
              <a:sym typeface="Symbol" pitchFamily="18" charset="2"/>
            </a:endParaRPr>
          </a:p>
          <a:p>
            <a:pPr marL="914400" lvl="1" indent="-457200" eaLnBrk="1" hangingPunct="1">
              <a:buFontTx/>
              <a:buAutoNum type="arabicParenR"/>
            </a:pP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Calculate the amount of heat (in kJ) released when 2.53 moles of </a:t>
            </a:r>
            <a:r>
              <a:rPr lang="en-US" sz="2400" dirty="0" err="1" smtClean="0">
                <a:ea typeface="ＭＳ Ｐゴシック" pitchFamily="34" charset="-128"/>
                <a:sym typeface="Symbol" pitchFamily="18" charset="2"/>
              </a:rPr>
              <a:t>CaO</a:t>
            </a: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 react.</a:t>
            </a:r>
          </a:p>
          <a:p>
            <a:pPr marL="914400" lvl="1" indent="-457200" eaLnBrk="1" hangingPunct="1">
              <a:buFontTx/>
              <a:buAutoNum type="arabicParenR"/>
            </a:pPr>
            <a:endParaRPr lang="en-US" sz="2400" dirty="0">
              <a:ea typeface="ＭＳ Ｐゴシック" pitchFamily="34" charset="-128"/>
              <a:sym typeface="Symbol" pitchFamily="18" charset="2"/>
            </a:endParaRPr>
          </a:p>
          <a:p>
            <a:pPr marL="914400" lvl="1" indent="-457200" eaLnBrk="1" hangingPunct="1">
              <a:buFontTx/>
              <a:buAutoNum type="arabicParenR"/>
            </a:pP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Calculate the amount of moles of water needed to produce 86.9kJ of energy.</a:t>
            </a:r>
          </a:p>
          <a:p>
            <a:pPr marL="457200" lvl="1" indent="0" eaLnBrk="1" hangingPunct="1">
              <a:buNone/>
            </a:pPr>
            <a:endParaRPr lang="en-US" sz="2400" dirty="0" smtClean="0">
              <a:ea typeface="ＭＳ Ｐゴシック" pitchFamily="34" charset="-128"/>
              <a:sym typeface="Symbol" pitchFamily="18" charset="2"/>
            </a:endParaRPr>
          </a:p>
          <a:p>
            <a:pPr marL="914400" lvl="1" indent="-457200" eaLnBrk="1" hangingPunct="1">
              <a:buFontTx/>
              <a:buAutoNum type="arabicParenR"/>
            </a:pPr>
            <a:endParaRPr lang="en-US" sz="2400" dirty="0">
              <a:ea typeface="ＭＳ Ｐゴシック" pitchFamily="34" charset="-128"/>
              <a:sym typeface="Symbol" pitchFamily="18" charset="2"/>
            </a:endParaRPr>
          </a:p>
          <a:p>
            <a:pPr lvl="1" eaLnBrk="1" hangingPunct="1">
              <a:spcBef>
                <a:spcPct val="65000"/>
              </a:spcBef>
              <a:buFontTx/>
              <a:buNone/>
            </a:pPr>
            <a:endParaRPr lang="en-US" sz="900" dirty="0" smtClean="0">
              <a:ea typeface="ＭＳ Ｐゴシック" pitchFamily="34" charset="-128"/>
            </a:endParaRPr>
          </a:p>
          <a:p>
            <a:pPr lvl="1" eaLnBrk="1" hangingPunct="1">
              <a:spcBef>
                <a:spcPct val="65000"/>
              </a:spcBef>
              <a:buFontTx/>
              <a:buNone/>
            </a:pPr>
            <a:endParaRPr lang="en-US" sz="1000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0" y="442899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164 kJ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56388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1.33 </a:t>
            </a:r>
            <a:r>
              <a:rPr lang="en-US" sz="2400" dirty="0" err="1" smtClean="0">
                <a:solidFill>
                  <a:srgbClr val="00B050"/>
                </a:solidFill>
              </a:rPr>
              <a:t>mol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50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Heat of “Reaction” </a:t>
            </a:r>
            <a:br>
              <a:rPr lang="en-US" dirty="0" smtClean="0"/>
            </a:br>
            <a:r>
              <a:rPr lang="en-US" dirty="0" smtClean="0"/>
              <a:t>Practice Problem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10600" cy="50292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2800" u="sng" dirty="0" smtClean="0">
                <a:solidFill>
                  <a:srgbClr val="33CC33"/>
                </a:solidFill>
              </a:rPr>
              <a:t>Thermochemical Equation 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spcBef>
                <a:spcPct val="40000"/>
              </a:spcBef>
              <a:buFontTx/>
              <a:buNone/>
            </a:pPr>
            <a:r>
              <a:rPr lang="en-US" sz="2400" dirty="0" smtClean="0">
                <a:ea typeface="ＭＳ Ｐゴシック" pitchFamily="34" charset="-128"/>
              </a:rPr>
              <a:t>2 NaHCO</a:t>
            </a:r>
            <a:r>
              <a:rPr lang="en-US" sz="2400" baseline="-25000" dirty="0" smtClean="0">
                <a:ea typeface="ＭＳ Ｐゴシック" pitchFamily="34" charset="-128"/>
              </a:rPr>
              <a:t>3</a:t>
            </a:r>
            <a:r>
              <a:rPr lang="en-US" sz="2400" dirty="0" smtClean="0">
                <a:ea typeface="ＭＳ Ｐゴシック" pitchFamily="34" charset="-128"/>
              </a:rPr>
              <a:t>  +  129kJ</a:t>
            </a:r>
            <a:r>
              <a:rPr lang="en-US" sz="2400" baseline="-25000" dirty="0" smtClean="0">
                <a:ea typeface="ＭＳ Ｐゴシック" pitchFamily="34" charset="-128"/>
              </a:rPr>
              <a:t>  </a:t>
            </a: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 Na</a:t>
            </a:r>
            <a:r>
              <a:rPr lang="en-US" sz="2400" baseline="-25000" dirty="0" smtClean="0">
                <a:ea typeface="ＭＳ Ｐゴシック" pitchFamily="34" charset="-128"/>
                <a:sym typeface="Symbol" pitchFamily="18" charset="2"/>
              </a:rPr>
              <a:t>2</a:t>
            </a: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CO</a:t>
            </a:r>
            <a:r>
              <a:rPr lang="en-US" sz="2400" baseline="-25000" dirty="0" smtClean="0">
                <a:ea typeface="ＭＳ Ｐゴシック" pitchFamily="34" charset="-128"/>
                <a:sym typeface="Symbol" pitchFamily="18" charset="2"/>
              </a:rPr>
              <a:t>3</a:t>
            </a: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  + </a:t>
            </a:r>
            <a:r>
              <a:rPr lang="en-US" sz="2400" dirty="0">
                <a:ea typeface="ＭＳ Ｐゴシック" pitchFamily="34" charset="-128"/>
                <a:sym typeface="Symbol" pitchFamily="18" charset="2"/>
              </a:rPr>
              <a:t>H</a:t>
            </a:r>
            <a:r>
              <a:rPr lang="en-US" sz="2400" baseline="-25000" dirty="0" smtClean="0">
                <a:ea typeface="ＭＳ Ｐゴシック" pitchFamily="34" charset="-128"/>
                <a:sym typeface="Symbol" pitchFamily="18" charset="2"/>
              </a:rPr>
              <a:t>2</a:t>
            </a: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O</a:t>
            </a:r>
            <a:r>
              <a:rPr lang="en-US" sz="2400" dirty="0">
                <a:ea typeface="ＭＳ Ｐゴシック" pitchFamily="34" charset="-128"/>
                <a:sym typeface="Symbol" pitchFamily="18" charset="2"/>
              </a:rPr>
              <a:t> + </a:t>
            </a: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CO</a:t>
            </a:r>
            <a:r>
              <a:rPr lang="en-US" sz="2400" baseline="-25000" dirty="0" smtClean="0">
                <a:ea typeface="ＭＳ Ｐゴシック" pitchFamily="34" charset="-128"/>
                <a:sym typeface="Symbol" pitchFamily="18" charset="2"/>
              </a:rPr>
              <a:t>2</a:t>
            </a:r>
            <a:endParaRPr lang="en-US" sz="2400" dirty="0" smtClean="0">
              <a:solidFill>
                <a:srgbClr val="66CCFF"/>
              </a:solidFill>
              <a:ea typeface="ＭＳ Ｐゴシック" pitchFamily="34" charset="-128"/>
              <a:sym typeface="Symbol" pitchFamily="18" charset="2"/>
            </a:endParaRPr>
          </a:p>
          <a:p>
            <a:pPr lvl="1" eaLnBrk="1" hangingPunct="1">
              <a:buFontTx/>
              <a:buNone/>
            </a:pPr>
            <a:endParaRPr lang="en-US" sz="2400" dirty="0">
              <a:ea typeface="ＭＳ Ｐゴシック" pitchFamily="34" charset="-128"/>
              <a:sym typeface="Symbol" pitchFamily="18" charset="2"/>
            </a:endParaRPr>
          </a:p>
          <a:p>
            <a:pPr marL="914400" lvl="1" indent="-457200" eaLnBrk="1" hangingPunct="1">
              <a:buFontTx/>
              <a:buAutoNum type="arabicParenR"/>
            </a:pP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Rewrite this reaction in the other format</a:t>
            </a:r>
          </a:p>
          <a:p>
            <a:pPr marL="914400" lvl="1" indent="-457200" eaLnBrk="1" hangingPunct="1">
              <a:buFontTx/>
              <a:buAutoNum type="arabicParenR"/>
            </a:pPr>
            <a:endParaRPr lang="en-US" sz="2400" dirty="0" smtClean="0">
              <a:ea typeface="ＭＳ Ｐゴシック" pitchFamily="34" charset="-128"/>
              <a:sym typeface="Symbol" pitchFamily="18" charset="2"/>
            </a:endParaRPr>
          </a:p>
          <a:p>
            <a:pPr marL="914400" lvl="1" indent="-457200" eaLnBrk="1" hangingPunct="1">
              <a:buFontTx/>
              <a:buAutoNum type="arabicParenR"/>
            </a:pPr>
            <a:endParaRPr lang="en-US" sz="2400" dirty="0" smtClean="0">
              <a:ea typeface="ＭＳ Ｐゴシック" pitchFamily="34" charset="-128"/>
              <a:sym typeface="Symbol" pitchFamily="18" charset="2"/>
            </a:endParaRPr>
          </a:p>
          <a:p>
            <a:pPr marL="914400" lvl="1" indent="-457200" eaLnBrk="1" hangingPunct="1">
              <a:buFontTx/>
              <a:buAutoNum type="arabicParenR"/>
            </a:pP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Calculate the amount of heat required to decompose 2.24 </a:t>
            </a:r>
            <a:r>
              <a:rPr lang="en-US" sz="2400" dirty="0" err="1" smtClean="0">
                <a:ea typeface="ＭＳ Ｐゴシック" pitchFamily="34" charset="-128"/>
                <a:sym typeface="Symbol" pitchFamily="18" charset="2"/>
              </a:rPr>
              <a:t>mol</a:t>
            </a: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 of </a:t>
            </a:r>
            <a:r>
              <a:rPr lang="en-US" sz="2400" dirty="0" smtClean="0">
                <a:ea typeface="ＭＳ Ｐゴシック" pitchFamily="34" charset="-128"/>
              </a:rPr>
              <a:t>NaHCO</a:t>
            </a:r>
            <a:r>
              <a:rPr lang="en-US" sz="2400" baseline="-25000" dirty="0" smtClean="0">
                <a:ea typeface="ＭＳ Ｐゴシック" pitchFamily="34" charset="-128"/>
              </a:rPr>
              <a:t>3</a:t>
            </a:r>
            <a:endParaRPr lang="en-US" sz="2400" dirty="0" smtClean="0">
              <a:ea typeface="ＭＳ Ｐゴシック" pitchFamily="34" charset="-128"/>
              <a:sym typeface="Symbol" pitchFamily="18" charset="2"/>
            </a:endParaRPr>
          </a:p>
          <a:p>
            <a:pPr marL="914400" lvl="1" indent="-457200" eaLnBrk="1" hangingPunct="1">
              <a:buFontTx/>
              <a:buAutoNum type="arabicParenR"/>
            </a:pPr>
            <a:endParaRPr lang="en-US" sz="2400" dirty="0">
              <a:ea typeface="ＭＳ Ｐゴシック" pitchFamily="34" charset="-128"/>
              <a:sym typeface="Symbol" pitchFamily="18" charset="2"/>
            </a:endParaRPr>
          </a:p>
          <a:p>
            <a:pPr lvl="1" eaLnBrk="1" hangingPunct="1">
              <a:spcBef>
                <a:spcPct val="65000"/>
              </a:spcBef>
              <a:buFontTx/>
              <a:buNone/>
            </a:pPr>
            <a:endParaRPr lang="en-US" sz="900" dirty="0" smtClean="0">
              <a:ea typeface="ＭＳ Ｐゴシック" pitchFamily="34" charset="-128"/>
            </a:endParaRPr>
          </a:p>
          <a:p>
            <a:pPr lvl="1" eaLnBrk="1" hangingPunct="1">
              <a:spcBef>
                <a:spcPct val="65000"/>
              </a:spcBef>
              <a:buFontTx/>
              <a:buNone/>
            </a:pPr>
            <a:endParaRPr lang="en-US" sz="1000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19200" y="48768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144 kJ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3528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eaLnBrk="1" hangingPunct="1">
              <a:spcBef>
                <a:spcPct val="40000"/>
              </a:spcBef>
              <a:buFontTx/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2 NaHCO</a:t>
            </a:r>
            <a:r>
              <a:rPr lang="en-US" sz="2400" baseline="-25000" dirty="0" smtClean="0">
                <a:solidFill>
                  <a:srgbClr val="00B050"/>
                </a:solidFill>
              </a:rPr>
              <a:t>3</a:t>
            </a:r>
            <a:r>
              <a:rPr lang="en-US" sz="2400" dirty="0" smtClean="0">
                <a:solidFill>
                  <a:srgbClr val="00B050"/>
                </a:solidFill>
              </a:rPr>
              <a:t>  </a:t>
            </a:r>
            <a:r>
              <a:rPr lang="en-US" sz="2400" dirty="0" smtClean="0">
                <a:solidFill>
                  <a:srgbClr val="00B050"/>
                </a:solidFill>
                <a:sym typeface="Symbol" pitchFamily="18" charset="2"/>
              </a:rPr>
              <a:t> </a:t>
            </a:r>
            <a:r>
              <a:rPr lang="en-US" sz="2400" dirty="0">
                <a:solidFill>
                  <a:srgbClr val="00B050"/>
                </a:solidFill>
                <a:sym typeface="Symbol" pitchFamily="18" charset="2"/>
              </a:rPr>
              <a:t>Na</a:t>
            </a:r>
            <a:r>
              <a:rPr lang="en-US" sz="2400" baseline="-25000" dirty="0">
                <a:solidFill>
                  <a:srgbClr val="00B050"/>
                </a:solidFill>
                <a:sym typeface="Symbol" pitchFamily="18" charset="2"/>
              </a:rPr>
              <a:t>2</a:t>
            </a:r>
            <a:r>
              <a:rPr lang="en-US" sz="2400" dirty="0">
                <a:solidFill>
                  <a:srgbClr val="00B050"/>
                </a:solidFill>
                <a:sym typeface="Symbol" pitchFamily="18" charset="2"/>
              </a:rPr>
              <a:t>CO</a:t>
            </a:r>
            <a:r>
              <a:rPr lang="en-US" sz="2400" baseline="-25000" dirty="0">
                <a:solidFill>
                  <a:srgbClr val="00B050"/>
                </a:solidFill>
                <a:sym typeface="Symbol" pitchFamily="18" charset="2"/>
              </a:rPr>
              <a:t>3</a:t>
            </a:r>
            <a:r>
              <a:rPr lang="en-US" sz="2400" dirty="0">
                <a:solidFill>
                  <a:srgbClr val="00B050"/>
                </a:solidFill>
                <a:sym typeface="Symbol" pitchFamily="18" charset="2"/>
              </a:rPr>
              <a:t>  + H</a:t>
            </a:r>
            <a:r>
              <a:rPr lang="en-US" sz="2400" baseline="-25000" dirty="0">
                <a:solidFill>
                  <a:srgbClr val="00B050"/>
                </a:solidFill>
                <a:sym typeface="Symbol" pitchFamily="18" charset="2"/>
              </a:rPr>
              <a:t>2</a:t>
            </a:r>
            <a:r>
              <a:rPr lang="en-US" sz="2400" dirty="0">
                <a:solidFill>
                  <a:srgbClr val="00B050"/>
                </a:solidFill>
                <a:sym typeface="Symbol" pitchFamily="18" charset="2"/>
              </a:rPr>
              <a:t>O + </a:t>
            </a:r>
            <a:r>
              <a:rPr lang="en-US" sz="2400" dirty="0" smtClean="0">
                <a:solidFill>
                  <a:srgbClr val="00B050"/>
                </a:solidFill>
                <a:sym typeface="Symbol" pitchFamily="18" charset="2"/>
              </a:rPr>
              <a:t>CO</a:t>
            </a:r>
            <a:r>
              <a:rPr lang="en-US" sz="2400" baseline="-25000" dirty="0" smtClean="0">
                <a:solidFill>
                  <a:srgbClr val="00B050"/>
                </a:solidFill>
                <a:sym typeface="Symbol" pitchFamily="18" charset="2"/>
              </a:rPr>
              <a:t>2         </a:t>
            </a:r>
            <a:r>
              <a:rPr lang="en-US" sz="2400" dirty="0" smtClean="0">
                <a:solidFill>
                  <a:srgbClr val="00B050"/>
                </a:solidFill>
                <a:sym typeface="Symbol" pitchFamily="18" charset="2"/>
              </a:rPr>
              <a:t>∆</a:t>
            </a:r>
            <a:r>
              <a:rPr lang="en-US" sz="2400" dirty="0">
                <a:solidFill>
                  <a:srgbClr val="00B050"/>
                </a:solidFill>
                <a:sym typeface="Symbol" pitchFamily="18" charset="2"/>
              </a:rPr>
              <a:t>H = </a:t>
            </a:r>
            <a:r>
              <a:rPr lang="en-US" sz="2400" dirty="0" smtClean="0">
                <a:solidFill>
                  <a:srgbClr val="00B050"/>
                </a:solidFill>
                <a:sym typeface="Symbol" pitchFamily="18" charset="2"/>
              </a:rPr>
              <a:t>129kJ</a:t>
            </a:r>
            <a:endParaRPr lang="en-US" sz="2400" dirty="0">
              <a:solidFill>
                <a:srgbClr val="00B050"/>
              </a:solidFill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0716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838200"/>
          </a:xfrm>
        </p:spPr>
        <p:txBody>
          <a:bodyPr/>
          <a:lstStyle/>
          <a:p>
            <a:r>
              <a:rPr lang="en-US" sz="3200" dirty="0" smtClean="0"/>
              <a:t>Heat of “Reaction”</a:t>
            </a:r>
            <a:br>
              <a:rPr lang="en-US" sz="3200" dirty="0" smtClean="0"/>
            </a:br>
            <a:r>
              <a:rPr lang="en-US" sz="3200" dirty="0" smtClean="0"/>
              <a:t>Review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		</a:t>
            </a:r>
            <a:r>
              <a:rPr lang="en-US" b="0" u="sng" dirty="0" smtClean="0">
                <a:solidFill>
                  <a:schemeClr val="accent2">
                    <a:lumMod val="40000"/>
                    <a:lumOff val="60000"/>
                  </a:schemeClr>
                </a:solidFill>
                <a:sym typeface="Symbol" pitchFamily="18" charset="2"/>
              </a:rPr>
              <a:t>(</a:t>
            </a:r>
            <a:r>
              <a:rPr lang="en-US" b="0" u="sng" dirty="0">
                <a:solidFill>
                  <a:schemeClr val="accent2">
                    <a:lumMod val="40000"/>
                    <a:lumOff val="60000"/>
                  </a:schemeClr>
                </a:solidFill>
                <a:sym typeface="Symbol" pitchFamily="18" charset="2"/>
              </a:rPr>
              <a:t>ENDOTHERMIC</a:t>
            </a:r>
            <a:r>
              <a:rPr lang="en-US" b="0" u="sng" dirty="0" smtClean="0">
                <a:solidFill>
                  <a:schemeClr val="accent2">
                    <a:lumMod val="40000"/>
                    <a:lumOff val="60000"/>
                  </a:schemeClr>
                </a:solidFill>
                <a:sym typeface="Symbol" pitchFamily="18" charset="2"/>
              </a:rPr>
              <a:t>)</a:t>
            </a:r>
            <a:endParaRPr lang="en-US" u="sng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AB + XY + Energy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sym typeface="Symbol" pitchFamily="18" charset="2"/>
              </a:rPr>
              <a:t>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AY + XB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AB + XY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sym typeface="Symbol" pitchFamily="18" charset="2"/>
              </a:rPr>
              <a:t>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AY +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XB	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  <a:sym typeface="Symbol" pitchFamily="18" charset="2"/>
              </a:rPr>
              <a:t> ∆H = +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sym typeface="Symbol" pitchFamily="18" charset="2"/>
              </a:rPr>
              <a:t> energy</a:t>
            </a:r>
          </a:p>
          <a:p>
            <a:pPr marL="0" indent="0">
              <a:buNone/>
            </a:pPr>
            <a:r>
              <a:rPr lang="en-US" b="0" dirty="0" smtClean="0">
                <a:solidFill>
                  <a:schemeClr val="accent2">
                    <a:lumMod val="40000"/>
                    <a:lumOff val="60000"/>
                  </a:schemeClr>
                </a:solidFill>
                <a:sym typeface="Symbol" pitchFamily="18" charset="2"/>
              </a:rPr>
              <a:t>		</a:t>
            </a:r>
          </a:p>
          <a:p>
            <a:pPr marL="0" indent="0">
              <a:buNone/>
            </a:pPr>
            <a:r>
              <a:rPr lang="en-US" b="0" dirty="0">
                <a:solidFill>
                  <a:schemeClr val="accent2">
                    <a:lumMod val="40000"/>
                    <a:lumOff val="60000"/>
                  </a:schemeClr>
                </a:solidFill>
                <a:sym typeface="Symbol" pitchFamily="18" charset="2"/>
              </a:rPr>
              <a:t>	</a:t>
            </a:r>
            <a:r>
              <a:rPr lang="en-US" b="0" dirty="0" smtClean="0">
                <a:solidFill>
                  <a:schemeClr val="accent2">
                    <a:lumMod val="40000"/>
                    <a:lumOff val="60000"/>
                  </a:schemeClr>
                </a:solidFill>
                <a:sym typeface="Symbol" pitchFamily="18" charset="2"/>
              </a:rPr>
              <a:t>	</a:t>
            </a:r>
            <a:r>
              <a:rPr lang="en-US" b="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n-US" b="0" u="sng" dirty="0" smtClean="0">
                <a:solidFill>
                  <a:srgbClr val="FF0000"/>
                </a:solidFill>
                <a:sym typeface="Symbol" pitchFamily="18" charset="2"/>
              </a:rPr>
              <a:t>EXOTHERMIC)</a:t>
            </a:r>
            <a:endParaRPr lang="en-US" dirty="0" smtClean="0">
              <a:solidFill>
                <a:srgbClr val="FF0000"/>
              </a:solidFill>
              <a:sym typeface="Symbol" pitchFamily="18" charset="2"/>
            </a:endParaRPr>
          </a:p>
          <a:p>
            <a:r>
              <a:rPr lang="en-US" dirty="0">
                <a:solidFill>
                  <a:srgbClr val="FF0000"/>
                </a:solidFill>
              </a:rPr>
              <a:t>AB + XY 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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AY + </a:t>
            </a:r>
            <a:r>
              <a:rPr lang="en-US" dirty="0" smtClean="0">
                <a:solidFill>
                  <a:srgbClr val="FF0000"/>
                </a:solidFill>
              </a:rPr>
              <a:t>XB </a:t>
            </a:r>
            <a:r>
              <a:rPr lang="en-US" dirty="0">
                <a:solidFill>
                  <a:srgbClr val="FF0000"/>
                </a:solidFill>
              </a:rPr>
              <a:t>+ Energy </a:t>
            </a:r>
          </a:p>
          <a:p>
            <a:r>
              <a:rPr lang="en-US" dirty="0">
                <a:solidFill>
                  <a:srgbClr val="FF0000"/>
                </a:solidFill>
              </a:rPr>
              <a:t>AB + XY 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 </a:t>
            </a:r>
            <a:r>
              <a:rPr lang="en-US" dirty="0">
                <a:solidFill>
                  <a:srgbClr val="FF0000"/>
                </a:solidFill>
              </a:rPr>
              <a:t> AY + XB	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 ∆H = 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- 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energy </a:t>
            </a:r>
            <a:r>
              <a:rPr lang="en-US" sz="1800" dirty="0" smtClean="0"/>
              <a:t>	</a:t>
            </a:r>
            <a:r>
              <a:rPr lang="en-US" sz="1000" dirty="0" smtClean="0"/>
              <a:t> </a:t>
            </a:r>
            <a:endParaRPr lang="en-US" sz="1800" dirty="0" smtClean="0"/>
          </a:p>
          <a:p>
            <a:r>
              <a:rPr lang="en-US" b="0" dirty="0" smtClean="0"/>
              <a:t>**Energy can be used is mole ratio calculations**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81530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Heat of Combustion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4864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33CC33"/>
                </a:solidFill>
              </a:rPr>
              <a:t>Heat of combustion </a:t>
            </a:r>
            <a:r>
              <a:rPr lang="en-US" sz="2400" dirty="0" smtClean="0">
                <a:solidFill>
                  <a:srgbClr val="33CC33"/>
                </a:solidFill>
              </a:rPr>
              <a:t>(similar to heat of reaction)</a:t>
            </a:r>
            <a:r>
              <a:rPr lang="en-US" sz="2800" dirty="0" smtClean="0"/>
              <a:t>: </a:t>
            </a:r>
          </a:p>
          <a:p>
            <a:pPr lvl="1" eaLnBrk="1" hangingPunct="1"/>
            <a:r>
              <a:rPr lang="en-US" sz="2400" dirty="0" smtClean="0">
                <a:ea typeface="ＭＳ Ｐゴシック" pitchFamily="34" charset="-128"/>
              </a:rPr>
              <a:t>Is the heat of reaction produced from burning 1 mole of a substance</a:t>
            </a:r>
          </a:p>
          <a:p>
            <a:pPr eaLnBrk="1" hangingPunct="1">
              <a:spcBef>
                <a:spcPct val="45000"/>
              </a:spcBef>
            </a:pPr>
            <a:r>
              <a:rPr lang="en-US" sz="2800" dirty="0" smtClean="0"/>
              <a:t>Combustion of natural gas (methane)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    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+ 2O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</a:t>
            </a:r>
            <a:r>
              <a:rPr lang="en-US" sz="2400" dirty="0" smtClean="0">
                <a:sym typeface="Symbol" pitchFamily="18" charset="2"/>
              </a:rPr>
              <a:t>  CO</a:t>
            </a:r>
            <a:r>
              <a:rPr lang="en-US" sz="2400" baseline="-25000" dirty="0" smtClean="0">
                <a:sym typeface="Symbol" pitchFamily="18" charset="2"/>
              </a:rPr>
              <a:t>2</a:t>
            </a:r>
            <a:r>
              <a:rPr lang="en-US" sz="2400" dirty="0" smtClean="0">
                <a:sym typeface="Symbol" pitchFamily="18" charset="2"/>
              </a:rPr>
              <a:t> + 2H</a:t>
            </a:r>
            <a:r>
              <a:rPr lang="en-US" sz="2400" baseline="-25000" dirty="0" smtClean="0">
                <a:sym typeface="Symbol" pitchFamily="18" charset="2"/>
              </a:rPr>
              <a:t>2</a:t>
            </a:r>
            <a:r>
              <a:rPr lang="en-US" sz="2400" dirty="0" smtClean="0">
                <a:sym typeface="Symbol" pitchFamily="18" charset="2"/>
              </a:rPr>
              <a:t>O + 890KJ 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sym typeface="Symbol" pitchFamily="18" charset="2"/>
              </a:rPr>
              <a:t>                            </a:t>
            </a:r>
            <a:r>
              <a:rPr lang="en-US" sz="2400" dirty="0" smtClean="0">
                <a:solidFill>
                  <a:srgbClr val="FF6600"/>
                </a:solidFill>
                <a:sym typeface="Symbol" pitchFamily="18" charset="2"/>
              </a:rPr>
              <a:t>or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    CH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+ 2O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</a:t>
            </a:r>
            <a:r>
              <a:rPr lang="en-US" sz="2400" dirty="0" smtClean="0">
                <a:sym typeface="Symbol" pitchFamily="18" charset="2"/>
              </a:rPr>
              <a:t>  CO</a:t>
            </a:r>
            <a:r>
              <a:rPr lang="en-US" sz="2400" baseline="-25000" dirty="0" smtClean="0">
                <a:sym typeface="Symbol" pitchFamily="18" charset="2"/>
              </a:rPr>
              <a:t>2</a:t>
            </a:r>
            <a:r>
              <a:rPr lang="en-US" sz="2400" dirty="0" smtClean="0">
                <a:sym typeface="Symbol" pitchFamily="18" charset="2"/>
              </a:rPr>
              <a:t> + 2H</a:t>
            </a:r>
            <a:r>
              <a:rPr lang="en-US" sz="2400" baseline="-25000" dirty="0" smtClean="0">
                <a:sym typeface="Symbol" pitchFamily="18" charset="2"/>
              </a:rPr>
              <a:t>2</a:t>
            </a:r>
            <a:r>
              <a:rPr lang="en-US" sz="2400" dirty="0" smtClean="0">
                <a:sym typeface="Symbol" pitchFamily="18" charset="2"/>
              </a:rPr>
              <a:t>O     ∆H = </a:t>
            </a:r>
            <a:r>
              <a:rPr lang="en-US" sz="2400" b="0" dirty="0" smtClean="0">
                <a:sym typeface="Symbol" pitchFamily="18" charset="2"/>
              </a:rPr>
              <a:t>-</a:t>
            </a:r>
            <a:r>
              <a:rPr lang="en-US" sz="2400" dirty="0" smtClean="0">
                <a:sym typeface="Symbol" pitchFamily="18" charset="2"/>
              </a:rPr>
              <a:t> 890KJ</a:t>
            </a:r>
          </a:p>
          <a:p>
            <a:pPr eaLnBrk="1" hangingPunct="1">
              <a:buFontTx/>
              <a:buNone/>
            </a:pPr>
            <a:endParaRPr lang="en-US" sz="2400" dirty="0" smtClean="0">
              <a:sym typeface="Symbol" pitchFamily="18" charset="2"/>
            </a:endParaRPr>
          </a:p>
          <a:p>
            <a:pPr eaLnBrk="1" hangingPunct="1"/>
            <a:r>
              <a:rPr lang="en-US" sz="2800" dirty="0" smtClean="0">
                <a:sym typeface="Symbol" pitchFamily="18" charset="2"/>
              </a:rPr>
              <a:t>Combustion of glucose 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sym typeface="Symbol" pitchFamily="18" charset="2"/>
              </a:rPr>
              <a:t>    </a:t>
            </a:r>
            <a:r>
              <a:rPr lang="en-US" sz="2400" dirty="0" smtClean="0">
                <a:sym typeface="Symbol" pitchFamily="18" charset="2"/>
              </a:rPr>
              <a:t>C</a:t>
            </a:r>
            <a:r>
              <a:rPr lang="en-US" sz="2400" baseline="-25000" dirty="0" smtClean="0">
                <a:sym typeface="Symbol" pitchFamily="18" charset="2"/>
              </a:rPr>
              <a:t>6</a:t>
            </a:r>
            <a:r>
              <a:rPr lang="en-US" sz="2400" dirty="0" smtClean="0">
                <a:sym typeface="Symbol" pitchFamily="18" charset="2"/>
              </a:rPr>
              <a:t>H</a:t>
            </a:r>
            <a:r>
              <a:rPr lang="en-US" sz="2400" baseline="-25000" dirty="0" smtClean="0">
                <a:sym typeface="Symbol" pitchFamily="18" charset="2"/>
              </a:rPr>
              <a:t>12</a:t>
            </a:r>
            <a:r>
              <a:rPr lang="en-US" sz="2400" dirty="0" smtClean="0">
                <a:sym typeface="Symbol" pitchFamily="18" charset="2"/>
              </a:rPr>
              <a:t>O</a:t>
            </a:r>
            <a:r>
              <a:rPr lang="en-US" sz="2400" baseline="-25000" dirty="0" smtClean="0">
                <a:sym typeface="Symbol" pitchFamily="18" charset="2"/>
              </a:rPr>
              <a:t>6</a:t>
            </a:r>
            <a:r>
              <a:rPr lang="en-US" sz="2400" dirty="0" smtClean="0">
                <a:sym typeface="Symbol" pitchFamily="18" charset="2"/>
              </a:rPr>
              <a:t> + </a:t>
            </a:r>
            <a:r>
              <a:rPr lang="en-US" sz="2400" dirty="0" smtClean="0"/>
              <a:t>6O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</a:t>
            </a:r>
            <a:r>
              <a:rPr lang="en-US" sz="2400" dirty="0" smtClean="0">
                <a:sym typeface="Symbol" pitchFamily="18" charset="2"/>
              </a:rPr>
              <a:t>  6CO</a:t>
            </a:r>
            <a:r>
              <a:rPr lang="en-US" sz="2400" baseline="-25000" dirty="0" smtClean="0">
                <a:sym typeface="Symbol" pitchFamily="18" charset="2"/>
              </a:rPr>
              <a:t>2</a:t>
            </a:r>
            <a:r>
              <a:rPr lang="en-US" sz="2400" dirty="0" smtClean="0">
                <a:sym typeface="Symbol" pitchFamily="18" charset="2"/>
              </a:rPr>
              <a:t> +  6H</a:t>
            </a:r>
            <a:r>
              <a:rPr lang="en-US" sz="2400" baseline="-25000" dirty="0" smtClean="0">
                <a:sym typeface="Symbol" pitchFamily="18" charset="2"/>
              </a:rPr>
              <a:t>2</a:t>
            </a:r>
            <a:r>
              <a:rPr lang="en-US" sz="2400" dirty="0" smtClean="0">
                <a:sym typeface="Symbol" pitchFamily="18" charset="2"/>
              </a:rPr>
              <a:t>O  +  2808KJ</a:t>
            </a:r>
          </a:p>
          <a:p>
            <a:pPr eaLnBrk="1" hangingPunct="1">
              <a:buFontTx/>
              <a:buNone/>
            </a:pPr>
            <a:endParaRPr lang="en-US" sz="2800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 vs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misconceptions….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65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Heat of Solution </a:t>
            </a:r>
            <a:r>
              <a:rPr lang="en-US" sz="3200" b="0" dirty="0" smtClean="0"/>
              <a:t>(p. 525)</a:t>
            </a:r>
            <a:endParaRPr lang="en-US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33CC33"/>
                </a:solidFill>
              </a:rPr>
              <a:t>Heat of solution</a:t>
            </a:r>
            <a:r>
              <a:rPr lang="en-US" sz="2800" b="0" dirty="0" smtClean="0">
                <a:solidFill>
                  <a:srgbClr val="33CC33"/>
                </a:solidFill>
              </a:rPr>
              <a:t>(similar to heat of reaction)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dirty="0" smtClean="0">
                <a:ea typeface="ＭＳ Ｐゴシック" pitchFamily="34" charset="-128"/>
              </a:rPr>
              <a:t>Is the heat produced or absorbed  during the formation of a solution</a:t>
            </a:r>
          </a:p>
          <a:p>
            <a:pPr lvl="2" eaLnBrk="1" hangingPunct="1">
              <a:spcBef>
                <a:spcPct val="40000"/>
              </a:spcBef>
            </a:pPr>
            <a:r>
              <a:rPr lang="en-US" dirty="0" smtClean="0">
                <a:ea typeface="ＭＳ Ｐゴシック" pitchFamily="34" charset="-128"/>
              </a:rPr>
              <a:t>The enthalpy change caused by dissolving one mole of a substance is the </a:t>
            </a:r>
            <a:r>
              <a:rPr lang="en-US" b="0" dirty="0" smtClean="0">
                <a:ea typeface="ＭＳ Ｐゴシック" pitchFamily="34" charset="-128"/>
              </a:rPr>
              <a:t>molar heat of solution (</a:t>
            </a:r>
            <a:r>
              <a:rPr lang="en-US" dirty="0">
                <a:solidFill>
                  <a:srgbClr val="FF6600"/>
                </a:solidFill>
                <a:ea typeface="ＭＳ Ｐゴシック" pitchFamily="34" charset="-128"/>
                <a:sym typeface="Webdings" pitchFamily="18" charset="2"/>
              </a:rPr>
              <a:t></a:t>
            </a:r>
            <a:r>
              <a:rPr lang="en-US" dirty="0" err="1" smtClean="0">
                <a:solidFill>
                  <a:srgbClr val="FF6600"/>
                </a:solidFill>
                <a:ea typeface="ＭＳ Ｐゴシック" pitchFamily="34" charset="-128"/>
                <a:sym typeface="Webdings" pitchFamily="18" charset="2"/>
              </a:rPr>
              <a:t>H</a:t>
            </a:r>
            <a:r>
              <a:rPr lang="en-US" baseline="-25000" dirty="0" err="1" smtClean="0">
                <a:solidFill>
                  <a:srgbClr val="FF6600"/>
                </a:solidFill>
                <a:ea typeface="ＭＳ Ｐゴシック" pitchFamily="34" charset="-128"/>
                <a:sym typeface="Symbol" pitchFamily="18" charset="2"/>
              </a:rPr>
              <a:t>sol</a:t>
            </a:r>
            <a:r>
              <a:rPr lang="en-US" b="0" dirty="0" smtClean="0">
                <a:ea typeface="ＭＳ Ｐゴシック" pitchFamily="34" charset="-128"/>
              </a:rPr>
              <a:t>)</a:t>
            </a:r>
          </a:p>
          <a:p>
            <a:pPr lvl="2" eaLnBrk="1" hangingPunct="1">
              <a:spcBef>
                <a:spcPct val="40000"/>
              </a:spcBef>
            </a:pPr>
            <a:r>
              <a:rPr lang="en-US" b="0" dirty="0" smtClean="0">
                <a:ea typeface="ＭＳ Ｐゴシック" pitchFamily="34" charset="-128"/>
              </a:rPr>
              <a:t>**This works just like heat of reaction problems**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Heat of Solution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229600" cy="190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FFFF00"/>
                </a:solidFill>
              </a:rPr>
              <a:t>Exothermic reaction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ea typeface="ＭＳ Ｐゴシック" pitchFamily="34" charset="-128"/>
              </a:rPr>
              <a:t>Produces heat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ea typeface="ＭＳ Ｐゴシック" pitchFamily="34" charset="-128"/>
              </a:rPr>
              <a:t>Heat </a:t>
            </a:r>
            <a:r>
              <a:rPr lang="en-US" sz="2400" dirty="0" smtClean="0">
                <a:solidFill>
                  <a:srgbClr val="FFFF00"/>
                </a:solidFill>
                <a:ea typeface="ＭＳ Ｐゴシック" pitchFamily="34" charset="-128"/>
              </a:rPr>
              <a:t>ex</a:t>
            </a:r>
            <a:r>
              <a:rPr lang="en-US" sz="2400" dirty="0" smtClean="0">
                <a:ea typeface="ＭＳ Ｐゴシック" pitchFamily="34" charset="-128"/>
              </a:rPr>
              <a:t>its the calorimeter (</a:t>
            </a:r>
            <a:r>
              <a:rPr lang="en-US" sz="2400" dirty="0" smtClean="0">
                <a:solidFill>
                  <a:srgbClr val="FFFF00"/>
                </a:solidFill>
                <a:ea typeface="ＭＳ Ｐゴシック" pitchFamily="34" charset="-128"/>
              </a:rPr>
              <a:t>ex</a:t>
            </a:r>
            <a:r>
              <a:rPr lang="en-US" sz="2400" dirty="0" smtClean="0">
                <a:ea typeface="ＭＳ Ｐゴシック" pitchFamily="34" charset="-128"/>
              </a:rPr>
              <a:t>othermic)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ea typeface="ＭＳ Ｐゴシック" pitchFamily="34" charset="-128"/>
              </a:rPr>
              <a:t>Is a </a:t>
            </a:r>
            <a:r>
              <a:rPr lang="en-US" sz="2400" dirty="0" smtClean="0">
                <a:solidFill>
                  <a:srgbClr val="FF6600"/>
                </a:solidFill>
                <a:ea typeface="ＭＳ Ｐゴシック" pitchFamily="34" charset="-128"/>
              </a:rPr>
              <a:t>negative</a:t>
            </a:r>
            <a:r>
              <a:rPr lang="en-US" sz="2400" dirty="0" smtClean="0">
                <a:ea typeface="ＭＳ Ｐゴシック" pitchFamily="34" charset="-128"/>
              </a:rPr>
              <a:t> number (</a:t>
            </a:r>
            <a:r>
              <a:rPr lang="en-US" sz="2400" dirty="0" smtClean="0">
                <a:solidFill>
                  <a:srgbClr val="FF6600"/>
                </a:solidFill>
                <a:ea typeface="ＭＳ Ｐゴシック" pitchFamily="34" charset="-128"/>
              </a:rPr>
              <a:t>products have </a:t>
            </a:r>
            <a:r>
              <a:rPr lang="en-US" sz="2400" u="sng" dirty="0" smtClean="0">
                <a:solidFill>
                  <a:srgbClr val="FF6600"/>
                </a:solidFill>
                <a:ea typeface="ＭＳ Ｐゴシック" pitchFamily="34" charset="-128"/>
              </a:rPr>
              <a:t>less</a:t>
            </a:r>
            <a:r>
              <a:rPr lang="en-US" sz="2400" dirty="0" smtClean="0">
                <a:solidFill>
                  <a:srgbClr val="FF6600"/>
                </a:solidFill>
                <a:ea typeface="ＭＳ Ｐゴシック" pitchFamily="34" charset="-128"/>
              </a:rPr>
              <a:t> energy than the reactants</a:t>
            </a:r>
            <a:r>
              <a:rPr lang="en-US" sz="2400" dirty="0" smtClean="0">
                <a:ea typeface="ＭＳ Ｐゴシック" pitchFamily="34" charset="-128"/>
              </a:rPr>
              <a:t>)</a:t>
            </a:r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048000"/>
            <a:ext cx="5334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4572000" y="5486400"/>
            <a:ext cx="1143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>
                <a:solidFill>
                  <a:srgbClr val="6699FF"/>
                </a:solidFill>
              </a:rPr>
              <a:t>- J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0" y="3581400"/>
            <a:ext cx="4267200" cy="466725"/>
          </a:xfrm>
          <a:prstGeom prst="rect">
            <a:avLst/>
          </a:prstGeom>
          <a:solidFill>
            <a:srgbClr val="FFFFCC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NaOH</a:t>
            </a:r>
            <a:r>
              <a:rPr lang="en-US" sz="2400" baseline="-25000">
                <a:solidFill>
                  <a:schemeClr val="tx1"/>
                </a:solidFill>
              </a:rPr>
              <a:t>(s)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>
                <a:solidFill>
                  <a:schemeClr val="tx1"/>
                </a:solidFill>
                <a:sym typeface="Symbol" pitchFamily="18" charset="2"/>
              </a:rPr>
              <a:t> Na</a:t>
            </a:r>
            <a:r>
              <a:rPr lang="en-US" sz="2400" baseline="3000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2400" baseline="-25000">
                <a:solidFill>
                  <a:schemeClr val="tx1"/>
                </a:solidFill>
                <a:sym typeface="Symbol" pitchFamily="18" charset="2"/>
              </a:rPr>
              <a:t>(aq)</a:t>
            </a:r>
            <a:r>
              <a:rPr lang="en-US" sz="2400">
                <a:solidFill>
                  <a:schemeClr val="tx1"/>
                </a:solidFill>
                <a:sym typeface="Symbol" pitchFamily="18" charset="2"/>
              </a:rPr>
              <a:t> + OH</a:t>
            </a:r>
            <a:r>
              <a:rPr lang="en-US" sz="2400" baseline="30000">
                <a:solidFill>
                  <a:schemeClr val="tx1"/>
                </a:solidFill>
                <a:sym typeface="Symbol" pitchFamily="18" charset="2"/>
              </a:rPr>
              <a:t>-</a:t>
            </a:r>
            <a:r>
              <a:rPr lang="en-US" sz="2400">
                <a:solidFill>
                  <a:schemeClr val="tx1"/>
                </a:solidFill>
                <a:sym typeface="Symbol" pitchFamily="18" charset="2"/>
              </a:rPr>
              <a:t>(aq)</a:t>
            </a:r>
            <a:r>
              <a:rPr lang="en-US">
                <a:solidFill>
                  <a:srgbClr val="CC00FF"/>
                </a:solidFill>
                <a:sym typeface="Symbol" pitchFamily="18" charset="2"/>
              </a:rPr>
              <a:t> 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228600" y="4038600"/>
            <a:ext cx="35814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400" dirty="0" smtClean="0">
              <a:latin typeface="Sylfae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latin typeface="Sylfaen" pitchFamily="18" charset="0"/>
              </a:rPr>
              <a:t>∆</a:t>
            </a:r>
            <a:r>
              <a:rPr lang="en-US" sz="2400" dirty="0"/>
              <a:t>H</a:t>
            </a:r>
            <a:r>
              <a:rPr lang="en-US" sz="2400" baseline="-25000" dirty="0"/>
              <a:t>(sol)</a:t>
            </a:r>
            <a:r>
              <a:rPr lang="en-US" sz="2400" dirty="0"/>
              <a:t> =  </a:t>
            </a:r>
            <a:r>
              <a:rPr lang="en-US" sz="2400" baseline="30000" dirty="0"/>
              <a:t>– </a:t>
            </a:r>
            <a:r>
              <a:rPr lang="en-US" sz="2400" dirty="0"/>
              <a:t>445.1KJ/mol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/>
              <a:t>The reaction is </a:t>
            </a:r>
            <a:r>
              <a:rPr lang="en-US" sz="2400" b="0" i="1" u="sng" dirty="0"/>
              <a:t>giving off</a:t>
            </a:r>
            <a:r>
              <a:rPr lang="en-US" sz="2400" dirty="0"/>
              <a:t> 445.1 KJ/mol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Heat of Solution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839200" cy="2209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>
                <a:solidFill>
                  <a:srgbClr val="66CCFF"/>
                </a:solidFill>
              </a:rPr>
              <a:t>Endothermic reaction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Requires heat energy from the environment to get reaction to run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Heat </a:t>
            </a:r>
            <a:r>
              <a:rPr lang="en-US" sz="2400" smtClean="0">
                <a:solidFill>
                  <a:srgbClr val="66CCFF"/>
                </a:solidFill>
                <a:ea typeface="ＭＳ Ｐゴシック" pitchFamily="34" charset="-128"/>
              </a:rPr>
              <a:t>en</a:t>
            </a:r>
            <a:r>
              <a:rPr lang="en-US" sz="2400" smtClean="0">
                <a:ea typeface="ＭＳ Ｐゴシック" pitchFamily="34" charset="-128"/>
              </a:rPr>
              <a:t>ters the calorimeter (</a:t>
            </a:r>
            <a:r>
              <a:rPr lang="en-US" sz="2400" smtClean="0">
                <a:solidFill>
                  <a:srgbClr val="66CCFF"/>
                </a:solidFill>
                <a:ea typeface="ＭＳ Ｐゴシック" pitchFamily="34" charset="-128"/>
              </a:rPr>
              <a:t>en</a:t>
            </a:r>
            <a:r>
              <a:rPr lang="en-US" sz="2400" smtClean="0">
                <a:ea typeface="ＭＳ Ｐゴシック" pitchFamily="34" charset="-128"/>
              </a:rPr>
              <a:t>dothermic)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Is a </a:t>
            </a:r>
            <a:r>
              <a:rPr lang="en-US" sz="2400" smtClean="0">
                <a:solidFill>
                  <a:srgbClr val="FF6600"/>
                </a:solidFill>
                <a:ea typeface="ＭＳ Ｐゴシック" pitchFamily="34" charset="-128"/>
              </a:rPr>
              <a:t>positive</a:t>
            </a:r>
            <a:r>
              <a:rPr lang="en-US" sz="2400" smtClean="0">
                <a:ea typeface="ＭＳ Ｐゴシック" pitchFamily="34" charset="-128"/>
              </a:rPr>
              <a:t> number:  </a:t>
            </a:r>
            <a:r>
              <a:rPr lang="en-US" sz="2400" smtClean="0">
                <a:solidFill>
                  <a:srgbClr val="FF6600"/>
                </a:solidFill>
                <a:ea typeface="ＭＳ Ｐゴシック" pitchFamily="34" charset="-128"/>
              </a:rPr>
              <a:t>products have </a:t>
            </a:r>
            <a:r>
              <a:rPr lang="en-US" sz="2400" u="sng" smtClean="0">
                <a:solidFill>
                  <a:srgbClr val="FF6600"/>
                </a:solidFill>
                <a:ea typeface="ＭＳ Ｐゴシック" pitchFamily="34" charset="-128"/>
              </a:rPr>
              <a:t>more</a:t>
            </a:r>
            <a:r>
              <a:rPr lang="en-US" sz="2400" smtClean="0">
                <a:solidFill>
                  <a:srgbClr val="FF6600"/>
                </a:solidFill>
                <a:ea typeface="ＭＳ Ｐゴシック" pitchFamily="34" charset="-128"/>
              </a:rPr>
              <a:t> energy than reactants</a:t>
            </a:r>
          </a:p>
        </p:txBody>
      </p:sp>
      <p:pic>
        <p:nvPicPr>
          <p:cNvPr id="5734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124200"/>
            <a:ext cx="457200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9" name="Text Box 8"/>
          <p:cNvSpPr txBox="1">
            <a:spLocks noChangeArrowheads="1"/>
          </p:cNvSpPr>
          <p:nvPr/>
        </p:nvSpPr>
        <p:spPr bwMode="auto">
          <a:xfrm>
            <a:off x="3657600" y="6477000"/>
            <a:ext cx="914400" cy="2746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Reactants</a:t>
            </a:r>
          </a:p>
        </p:txBody>
      </p:sp>
      <p:sp>
        <p:nvSpPr>
          <p:cNvPr id="57350" name="Text Box 9"/>
          <p:cNvSpPr txBox="1">
            <a:spLocks noChangeArrowheads="1"/>
          </p:cNvSpPr>
          <p:nvPr/>
        </p:nvSpPr>
        <p:spPr bwMode="auto">
          <a:xfrm>
            <a:off x="3886200" y="3352800"/>
            <a:ext cx="1752600" cy="3667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  <p:sp>
        <p:nvSpPr>
          <p:cNvPr id="57351" name="Text Box 10"/>
          <p:cNvSpPr txBox="1">
            <a:spLocks noChangeArrowheads="1"/>
          </p:cNvSpPr>
          <p:nvPr/>
        </p:nvSpPr>
        <p:spPr bwMode="auto">
          <a:xfrm>
            <a:off x="5181600" y="6172200"/>
            <a:ext cx="914400" cy="274638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57352" name="Text Box 11"/>
          <p:cNvSpPr txBox="1">
            <a:spLocks noChangeArrowheads="1"/>
          </p:cNvSpPr>
          <p:nvPr/>
        </p:nvSpPr>
        <p:spPr bwMode="auto">
          <a:xfrm>
            <a:off x="5410200" y="5638800"/>
            <a:ext cx="1905000" cy="51752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Energy absorbed by reaction</a:t>
            </a:r>
          </a:p>
        </p:txBody>
      </p:sp>
      <p:sp>
        <p:nvSpPr>
          <p:cNvPr id="57353" name="Text Box 12"/>
          <p:cNvSpPr txBox="1">
            <a:spLocks noChangeArrowheads="1"/>
          </p:cNvSpPr>
          <p:nvPr/>
        </p:nvSpPr>
        <p:spPr bwMode="auto">
          <a:xfrm>
            <a:off x="7239000" y="5334000"/>
            <a:ext cx="914400" cy="2746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Products</a:t>
            </a:r>
          </a:p>
        </p:txBody>
      </p:sp>
      <p:sp>
        <p:nvSpPr>
          <p:cNvPr id="57354" name="Text Box 13"/>
          <p:cNvSpPr txBox="1">
            <a:spLocks noChangeArrowheads="1"/>
          </p:cNvSpPr>
          <p:nvPr/>
        </p:nvSpPr>
        <p:spPr bwMode="auto">
          <a:xfrm>
            <a:off x="5791200" y="4419600"/>
            <a:ext cx="914400" cy="3667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  <p:sp>
        <p:nvSpPr>
          <p:cNvPr id="57355" name="Text Box 15"/>
          <p:cNvSpPr txBox="1">
            <a:spLocks noChangeArrowheads="1"/>
          </p:cNvSpPr>
          <p:nvPr/>
        </p:nvSpPr>
        <p:spPr bwMode="auto">
          <a:xfrm>
            <a:off x="6096000" y="4953000"/>
            <a:ext cx="914400" cy="274638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 </a:t>
            </a:r>
          </a:p>
        </p:txBody>
      </p:sp>
      <p:sp>
        <p:nvSpPr>
          <p:cNvPr id="57356" name="Text Box 17"/>
          <p:cNvSpPr txBox="1">
            <a:spLocks noChangeArrowheads="1"/>
          </p:cNvSpPr>
          <p:nvPr/>
        </p:nvSpPr>
        <p:spPr bwMode="auto">
          <a:xfrm>
            <a:off x="7086600" y="5562600"/>
            <a:ext cx="1066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>
                <a:solidFill>
                  <a:srgbClr val="6699FF"/>
                </a:solidFill>
              </a:rPr>
              <a:t>+J</a:t>
            </a:r>
          </a:p>
        </p:txBody>
      </p:sp>
      <p:sp>
        <p:nvSpPr>
          <p:cNvPr id="57357" name="Text Box 18"/>
          <p:cNvSpPr txBox="1">
            <a:spLocks noChangeArrowheads="1"/>
          </p:cNvSpPr>
          <p:nvPr/>
        </p:nvSpPr>
        <p:spPr bwMode="auto">
          <a:xfrm>
            <a:off x="0" y="4038600"/>
            <a:ext cx="4876800" cy="466725"/>
          </a:xfrm>
          <a:prstGeom prst="rect">
            <a:avLst/>
          </a:prstGeom>
          <a:solidFill>
            <a:srgbClr val="FFFFCC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NH</a:t>
            </a:r>
            <a:r>
              <a:rPr lang="en-US" sz="2400" baseline="-25000">
                <a:solidFill>
                  <a:schemeClr val="tx1"/>
                </a:solidFill>
              </a:rPr>
              <a:t>4</a:t>
            </a:r>
            <a:r>
              <a:rPr lang="en-US" sz="2400">
                <a:solidFill>
                  <a:schemeClr val="tx1"/>
                </a:solidFill>
              </a:rPr>
              <a:t>NO</a:t>
            </a:r>
            <a:r>
              <a:rPr lang="en-US" sz="2400" baseline="-25000">
                <a:solidFill>
                  <a:schemeClr val="tx1"/>
                </a:solidFill>
              </a:rPr>
              <a:t>3 (s)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>
                <a:solidFill>
                  <a:schemeClr val="tx1"/>
                </a:solidFill>
                <a:sym typeface="Symbol" pitchFamily="18" charset="2"/>
              </a:rPr>
              <a:t> NH</a:t>
            </a:r>
            <a:r>
              <a:rPr lang="en-US" sz="2400" baseline="-25000">
                <a:solidFill>
                  <a:schemeClr val="tx1"/>
                </a:solidFill>
                <a:sym typeface="Symbol" pitchFamily="18" charset="2"/>
              </a:rPr>
              <a:t>4</a:t>
            </a:r>
            <a:r>
              <a:rPr lang="en-US" sz="2400" baseline="3000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2400" baseline="-25000">
                <a:solidFill>
                  <a:schemeClr val="tx1"/>
                </a:solidFill>
                <a:sym typeface="Symbol" pitchFamily="18" charset="2"/>
              </a:rPr>
              <a:t>(aq)</a:t>
            </a:r>
            <a:r>
              <a:rPr lang="en-US" sz="2400">
                <a:solidFill>
                  <a:schemeClr val="tx1"/>
                </a:solidFill>
                <a:sym typeface="Symbol" pitchFamily="18" charset="2"/>
              </a:rPr>
              <a:t> + </a:t>
            </a:r>
            <a:r>
              <a:rPr lang="en-US" sz="2400">
                <a:solidFill>
                  <a:schemeClr val="tx1"/>
                </a:solidFill>
              </a:rPr>
              <a:t>NO</a:t>
            </a:r>
            <a:r>
              <a:rPr lang="en-US" sz="2400" baseline="-25000">
                <a:solidFill>
                  <a:schemeClr val="tx1"/>
                </a:solidFill>
              </a:rPr>
              <a:t>3</a:t>
            </a:r>
            <a:r>
              <a:rPr lang="en-US" sz="2400" baseline="30000">
                <a:solidFill>
                  <a:schemeClr val="tx1"/>
                </a:solidFill>
                <a:sym typeface="Symbol" pitchFamily="18" charset="2"/>
              </a:rPr>
              <a:t>-</a:t>
            </a:r>
            <a:r>
              <a:rPr lang="en-US" sz="2400" baseline="-25000">
                <a:solidFill>
                  <a:schemeClr val="tx1"/>
                </a:solidFill>
                <a:sym typeface="Symbol" pitchFamily="18" charset="2"/>
              </a:rPr>
              <a:t>(aq)</a:t>
            </a:r>
            <a:r>
              <a:rPr lang="en-US">
                <a:solidFill>
                  <a:srgbClr val="CC00FF"/>
                </a:solidFill>
                <a:sym typeface="Symbol" pitchFamily="18" charset="2"/>
              </a:rPr>
              <a:t> </a:t>
            </a:r>
          </a:p>
        </p:txBody>
      </p:sp>
      <p:sp>
        <p:nvSpPr>
          <p:cNvPr id="57358" name="Text Box 19"/>
          <p:cNvSpPr txBox="1">
            <a:spLocks noChangeArrowheads="1"/>
          </p:cNvSpPr>
          <p:nvPr/>
        </p:nvSpPr>
        <p:spPr bwMode="auto">
          <a:xfrm>
            <a:off x="152400" y="4572000"/>
            <a:ext cx="35814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400" dirty="0" smtClean="0">
              <a:latin typeface="Sylfae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latin typeface="Sylfaen" pitchFamily="18" charset="0"/>
              </a:rPr>
              <a:t>∆</a:t>
            </a:r>
            <a:r>
              <a:rPr lang="en-US" sz="2400" dirty="0"/>
              <a:t>H</a:t>
            </a:r>
            <a:r>
              <a:rPr lang="en-US" sz="2400" baseline="-25000" dirty="0"/>
              <a:t>(sol)</a:t>
            </a:r>
            <a:r>
              <a:rPr lang="en-US" sz="2400" dirty="0"/>
              <a:t> =  </a:t>
            </a:r>
            <a:r>
              <a:rPr lang="en-US" sz="2800" baseline="30000" dirty="0"/>
              <a:t>+</a:t>
            </a:r>
            <a:r>
              <a:rPr lang="en-US" sz="2400" baseline="30000" dirty="0"/>
              <a:t> </a:t>
            </a:r>
            <a:r>
              <a:rPr lang="en-US" sz="2400" dirty="0"/>
              <a:t>25.7 KJ/mol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/>
              <a:t>The reaction is </a:t>
            </a:r>
            <a:r>
              <a:rPr lang="en-US" sz="2400" b="0" i="1" u="sng" dirty="0"/>
              <a:t>taking in</a:t>
            </a:r>
            <a:r>
              <a:rPr lang="en-US" sz="2400" dirty="0"/>
              <a:t> 25.7 KJ/mol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Standard Heats of Formation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486400"/>
          </a:xfrm>
          <a:ln>
            <a:solidFill>
              <a:srgbClr val="66FF33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3399FF"/>
                </a:solidFill>
              </a:rPr>
              <a:t>Standard Heat of Formation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3399FF"/>
                </a:solidFill>
              </a:rPr>
              <a:t>(∆H</a:t>
            </a:r>
            <a:r>
              <a:rPr lang="en-US" sz="2800" baseline="-25000" dirty="0" smtClean="0">
                <a:solidFill>
                  <a:srgbClr val="3399FF"/>
                </a:solidFill>
              </a:rPr>
              <a:t>f</a:t>
            </a:r>
            <a:r>
              <a:rPr lang="en-US" sz="2800" baseline="30000" dirty="0" smtClean="0">
                <a:solidFill>
                  <a:srgbClr val="3399FF"/>
                </a:solidFill>
              </a:rPr>
              <a:t>0</a:t>
            </a:r>
            <a:r>
              <a:rPr lang="en-US" sz="2800" dirty="0" smtClean="0">
                <a:solidFill>
                  <a:srgbClr val="3399FF"/>
                </a:solidFill>
              </a:rPr>
              <a:t>)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z="2400" dirty="0" smtClean="0">
                <a:solidFill>
                  <a:srgbClr val="3399FF"/>
                </a:solidFill>
                <a:ea typeface="ＭＳ Ｐゴシック" pitchFamily="34" charset="-128"/>
              </a:rPr>
              <a:t>∆H</a:t>
            </a:r>
            <a:r>
              <a:rPr lang="en-US" sz="2400" baseline="-25000" dirty="0" smtClean="0">
                <a:solidFill>
                  <a:srgbClr val="3399FF"/>
                </a:solidFill>
                <a:ea typeface="ＭＳ Ｐゴシック" pitchFamily="34" charset="-128"/>
              </a:rPr>
              <a:t>f</a:t>
            </a:r>
            <a:r>
              <a:rPr lang="en-US" sz="2400" baseline="30000" dirty="0" smtClean="0">
                <a:solidFill>
                  <a:srgbClr val="3399FF"/>
                </a:solidFill>
                <a:ea typeface="ＭＳ Ｐゴシック" pitchFamily="34" charset="-128"/>
              </a:rPr>
              <a:t>0</a:t>
            </a:r>
            <a:r>
              <a:rPr lang="en-US" sz="2400" dirty="0" smtClean="0">
                <a:ea typeface="ＭＳ Ｐゴシック" pitchFamily="34" charset="-128"/>
              </a:rPr>
              <a:t> is the change in enthalpy (heat) that occurs when 1 mole of a compound is formed from its elements at “standard state” (25ºC and 101.3 </a:t>
            </a:r>
            <a:r>
              <a:rPr lang="en-US" sz="2400" dirty="0" err="1" smtClean="0">
                <a:ea typeface="ＭＳ Ｐゴシック" pitchFamily="34" charset="-128"/>
              </a:rPr>
              <a:t>KPa</a:t>
            </a:r>
            <a:r>
              <a:rPr lang="en-US" sz="2400" dirty="0" smtClean="0">
                <a:ea typeface="ＭＳ Ｐゴシック" pitchFamily="34" charset="-128"/>
              </a:rPr>
              <a:t>)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z="2400" dirty="0" smtClean="0">
                <a:ea typeface="ＭＳ Ｐゴシック" pitchFamily="34" charset="-128"/>
              </a:rPr>
              <a:t>Can be used to calculate </a:t>
            </a:r>
            <a:r>
              <a:rPr lang="en-US" sz="2400" dirty="0" smtClean="0">
                <a:solidFill>
                  <a:srgbClr val="FF0066"/>
                </a:solidFill>
                <a:ea typeface="ＭＳ Ｐゴシック" pitchFamily="34" charset="-128"/>
              </a:rPr>
              <a:t>∆H</a:t>
            </a:r>
            <a:r>
              <a:rPr lang="en-US" sz="2400" baseline="30000" dirty="0" smtClean="0">
                <a:solidFill>
                  <a:srgbClr val="FF0066"/>
                </a:solidFill>
                <a:ea typeface="ＭＳ Ｐゴシック" pitchFamily="34" charset="-128"/>
              </a:rPr>
              <a:t>0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smtClean="0">
                <a:solidFill>
                  <a:srgbClr val="FF0066"/>
                </a:solidFill>
                <a:ea typeface="ＭＳ Ｐゴシック" pitchFamily="34" charset="-128"/>
              </a:rPr>
              <a:t>(standard heat of reaction)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z="2400" dirty="0" smtClean="0">
                <a:ea typeface="ＭＳ Ｐゴシック" pitchFamily="34" charset="-128"/>
              </a:rPr>
              <a:t>Note: </a:t>
            </a:r>
            <a:r>
              <a:rPr lang="en-US" sz="2400" dirty="0" smtClean="0">
                <a:solidFill>
                  <a:srgbClr val="66FF33"/>
                </a:solidFill>
                <a:ea typeface="ＭＳ Ｐゴシック" pitchFamily="34" charset="-128"/>
              </a:rPr>
              <a:t>∆</a:t>
            </a:r>
            <a:r>
              <a:rPr lang="en-US" sz="2400" dirty="0" err="1" smtClean="0">
                <a:solidFill>
                  <a:srgbClr val="66FF33"/>
                </a:solidFill>
                <a:ea typeface="ＭＳ Ｐゴシック" pitchFamily="34" charset="-128"/>
              </a:rPr>
              <a:t>H</a:t>
            </a:r>
            <a:r>
              <a:rPr lang="en-US" sz="2400" baseline="-25000" dirty="0" err="1" smtClean="0">
                <a:solidFill>
                  <a:srgbClr val="66FF33"/>
                </a:solidFill>
                <a:ea typeface="ＭＳ Ｐゴシック" pitchFamily="34" charset="-128"/>
              </a:rPr>
              <a:t>rxn</a:t>
            </a:r>
            <a:r>
              <a:rPr lang="en-US" sz="2400" dirty="0" smtClean="0">
                <a:ea typeface="ＭＳ Ｐゴシック" pitchFamily="34" charset="-128"/>
              </a:rPr>
              <a:t> is </a:t>
            </a:r>
            <a:r>
              <a:rPr lang="en-US" sz="2400" dirty="0" smtClean="0">
                <a:solidFill>
                  <a:srgbClr val="66FF33"/>
                </a:solidFill>
                <a:ea typeface="ＭＳ Ｐゴシック" pitchFamily="34" charset="-128"/>
              </a:rPr>
              <a:t>heat of reaction</a:t>
            </a:r>
            <a:r>
              <a:rPr lang="en-US" sz="2400" dirty="0" smtClean="0">
                <a:ea typeface="ＭＳ Ｐゴシック" pitchFamily="34" charset="-128"/>
              </a:rPr>
              <a:t>, but may not be standard state (25ºC and 101.3 </a:t>
            </a:r>
            <a:r>
              <a:rPr lang="en-US" sz="2400" dirty="0" err="1" smtClean="0">
                <a:ea typeface="ＭＳ Ｐゴシック" pitchFamily="34" charset="-128"/>
              </a:rPr>
              <a:t>KPa</a:t>
            </a:r>
            <a:r>
              <a:rPr lang="en-US" sz="2400" dirty="0" smtClean="0">
                <a:ea typeface="ＭＳ Ｐゴシック" pitchFamily="34" charset="-128"/>
              </a:rPr>
              <a:t>)</a:t>
            </a:r>
          </a:p>
          <a:p>
            <a:pPr eaLnBrk="1" hangingPunct="1">
              <a:spcBef>
                <a:spcPct val="40000"/>
              </a:spcBef>
            </a:pPr>
            <a:r>
              <a:rPr lang="en-US" sz="2800" dirty="0" smtClean="0"/>
              <a:t>Values for ∆H</a:t>
            </a:r>
            <a:r>
              <a:rPr lang="en-US" sz="2800" baseline="-25000" dirty="0" smtClean="0"/>
              <a:t>f</a:t>
            </a:r>
            <a:r>
              <a:rPr lang="en-US" sz="2800" baseline="30000" dirty="0" smtClean="0"/>
              <a:t>0 </a:t>
            </a:r>
            <a:r>
              <a:rPr lang="en-US" sz="2800" dirty="0" smtClean="0"/>
              <a:t>H</a:t>
            </a:r>
            <a:r>
              <a:rPr lang="en-US" sz="2800" b="0" dirty="0" smtClean="0"/>
              <a:t>(are given, except …)</a:t>
            </a:r>
            <a:endParaRPr lang="en-US" sz="2800" b="0" baseline="30000" dirty="0" smtClean="0"/>
          </a:p>
          <a:p>
            <a:pPr lvl="1" eaLnBrk="1" hangingPunct="1">
              <a:spcBef>
                <a:spcPct val="40000"/>
              </a:spcBef>
            </a:pPr>
            <a:r>
              <a:rPr lang="en-US" sz="2400" dirty="0" smtClean="0">
                <a:ea typeface="ＭＳ Ｐゴシック" pitchFamily="34" charset="-128"/>
              </a:rPr>
              <a:t>∆H</a:t>
            </a:r>
            <a:r>
              <a:rPr lang="en-US" sz="2400" baseline="-25000" dirty="0" smtClean="0">
                <a:ea typeface="ＭＳ Ｐゴシック" pitchFamily="34" charset="-128"/>
              </a:rPr>
              <a:t>f</a:t>
            </a:r>
            <a:r>
              <a:rPr lang="en-US" sz="2400" baseline="30000" dirty="0" smtClean="0">
                <a:ea typeface="ＭＳ Ｐゴシック" pitchFamily="34" charset="-128"/>
              </a:rPr>
              <a:t>0</a:t>
            </a:r>
            <a:r>
              <a:rPr lang="en-US" sz="2400" dirty="0" smtClean="0">
                <a:ea typeface="ＭＳ Ｐゴシック" pitchFamily="34" charset="-128"/>
              </a:rPr>
              <a:t> of a free element in its standard state = 0</a:t>
            </a:r>
          </a:p>
          <a:p>
            <a:pPr lvl="2" eaLnBrk="1" hangingPunct="1">
              <a:spcBef>
                <a:spcPct val="40000"/>
              </a:spcBef>
            </a:pPr>
            <a:r>
              <a:rPr lang="en-US" dirty="0" smtClean="0">
                <a:ea typeface="ＭＳ Ｐゴシック" pitchFamily="34" charset="-128"/>
              </a:rPr>
              <a:t>All diatomic molecules (H</a:t>
            </a:r>
            <a:r>
              <a:rPr lang="en-US" baseline="-25000" dirty="0" smtClean="0">
                <a:ea typeface="ＭＳ Ｐゴシック" pitchFamily="34" charset="-128"/>
              </a:rPr>
              <a:t>2</a:t>
            </a:r>
            <a:r>
              <a:rPr lang="en-US" dirty="0" smtClean="0">
                <a:ea typeface="ＭＳ Ｐゴシック" pitchFamily="34" charset="-128"/>
              </a:rPr>
              <a:t>, N</a:t>
            </a:r>
            <a:r>
              <a:rPr lang="en-US" baseline="-25000" dirty="0" smtClean="0">
                <a:ea typeface="ＭＳ Ｐゴシック" pitchFamily="34" charset="-128"/>
              </a:rPr>
              <a:t>2</a:t>
            </a:r>
            <a:r>
              <a:rPr lang="en-US" dirty="0" smtClean="0">
                <a:ea typeface="ＭＳ Ｐゴシック" pitchFamily="34" charset="-128"/>
              </a:rPr>
              <a:t>, O</a:t>
            </a:r>
            <a:r>
              <a:rPr lang="en-US" baseline="-25000" dirty="0" smtClean="0">
                <a:ea typeface="ＭＳ Ｐゴシック" pitchFamily="34" charset="-128"/>
              </a:rPr>
              <a:t>2</a:t>
            </a:r>
            <a:r>
              <a:rPr lang="en-US" dirty="0" smtClean="0">
                <a:ea typeface="ＭＳ Ｐゴシック" pitchFamily="34" charset="-128"/>
              </a:rPr>
              <a:t>, etc.)</a:t>
            </a:r>
          </a:p>
          <a:p>
            <a:pPr lvl="2" eaLnBrk="1" hangingPunct="1">
              <a:spcBef>
                <a:spcPct val="40000"/>
              </a:spcBef>
            </a:pPr>
            <a:r>
              <a:rPr lang="en-US" dirty="0" smtClean="0">
                <a:ea typeface="ＭＳ Ｐゴシック" pitchFamily="34" charset="-128"/>
              </a:rPr>
              <a:t>Elements (Fe, white P, and graphite 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Standard Heats of Formation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590800"/>
            <a:ext cx="2819400" cy="60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Table 17.4</a:t>
            </a:r>
            <a:r>
              <a:rPr lang="en-US" sz="2000" smtClean="0"/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(on page 530 in book)</a:t>
            </a:r>
          </a:p>
        </p:txBody>
      </p:sp>
      <p:pic>
        <p:nvPicPr>
          <p:cNvPr id="778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317625"/>
            <a:ext cx="5486400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838200"/>
          </a:xfrm>
        </p:spPr>
        <p:txBody>
          <a:bodyPr/>
          <a:lstStyle/>
          <a:p>
            <a:pPr eaLnBrk="1" hangingPunct="1"/>
            <a:r>
              <a:rPr lang="en-US" smtClean="0"/>
              <a:t>Calculating Heat of Formation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220200" cy="5562600"/>
          </a:xfrm>
        </p:spPr>
        <p:txBody>
          <a:bodyPr/>
          <a:lstStyle/>
          <a:p>
            <a:pPr eaLnBrk="1" hangingPunct="1"/>
            <a:r>
              <a:rPr lang="en-US" dirty="0" smtClean="0"/>
              <a:t>Standard Heat of Formation </a:t>
            </a:r>
            <a:r>
              <a:rPr lang="en-US" dirty="0" smtClean="0">
                <a:solidFill>
                  <a:srgbClr val="00B0F0"/>
                </a:solidFill>
              </a:rPr>
              <a:t>(∆H</a:t>
            </a:r>
            <a:r>
              <a:rPr lang="en-US" baseline="-25000" dirty="0" smtClean="0">
                <a:solidFill>
                  <a:srgbClr val="00B0F0"/>
                </a:solidFill>
              </a:rPr>
              <a:t>f</a:t>
            </a:r>
            <a:r>
              <a:rPr lang="en-US" baseline="30000" dirty="0" smtClean="0">
                <a:solidFill>
                  <a:srgbClr val="00B0F0"/>
                </a:solidFill>
              </a:rPr>
              <a:t>0</a:t>
            </a:r>
            <a:r>
              <a:rPr lang="en-US" dirty="0" smtClean="0">
                <a:solidFill>
                  <a:srgbClr val="00B0F0"/>
                </a:solidFill>
              </a:rPr>
              <a:t>)</a:t>
            </a:r>
            <a:endParaRPr lang="en-US" baseline="30000" dirty="0" smtClean="0">
              <a:solidFill>
                <a:srgbClr val="00B0F0"/>
              </a:solidFill>
            </a:endParaRPr>
          </a:p>
          <a:p>
            <a:pPr lvl="1" eaLnBrk="1" hangingPunct="1">
              <a:spcBef>
                <a:spcPct val="40000"/>
              </a:spcBef>
            </a:pPr>
            <a:r>
              <a:rPr lang="en-US" sz="3200" b="0" dirty="0" smtClean="0">
                <a:latin typeface="Adobe Caslon Pro" pitchFamily="18" charset="0"/>
                <a:ea typeface="ＭＳ Ｐゴシック" pitchFamily="34" charset="-128"/>
              </a:rPr>
              <a:t>Is </a:t>
            </a:r>
            <a:r>
              <a:rPr lang="en-US" sz="3200" b="0" i="1" u="sng" dirty="0" smtClean="0">
                <a:latin typeface="Adobe Caslon Pro" pitchFamily="18" charset="0"/>
                <a:ea typeface="ＭＳ Ｐゴシック" pitchFamily="34" charset="-128"/>
              </a:rPr>
              <a:t>the difference</a:t>
            </a:r>
            <a:r>
              <a:rPr lang="en-US" sz="3200" b="0" i="1" dirty="0" smtClean="0">
                <a:latin typeface="Adobe Caslon Pro" pitchFamily="18" charset="0"/>
                <a:ea typeface="ＭＳ Ｐゴシック" pitchFamily="34" charset="-128"/>
              </a:rPr>
              <a:t> </a:t>
            </a:r>
            <a:r>
              <a:rPr lang="en-US" sz="3200" b="0" dirty="0" smtClean="0">
                <a:latin typeface="Adobe Caslon Pro" pitchFamily="18" charset="0"/>
                <a:ea typeface="ＭＳ Ｐゴシック" pitchFamily="34" charset="-128"/>
              </a:rPr>
              <a:t>between all of the standard heats of formation of the reactants &amp; products</a:t>
            </a:r>
          </a:p>
          <a:p>
            <a:pPr eaLnBrk="1" hangingPunct="1">
              <a:spcBef>
                <a:spcPts val="500"/>
              </a:spcBef>
            </a:pPr>
            <a:endParaRPr lang="en-US" dirty="0" smtClean="0"/>
          </a:p>
          <a:p>
            <a:pPr lvl="1"/>
            <a:r>
              <a:rPr lang="en-US" dirty="0"/>
              <a:t>	</a:t>
            </a:r>
            <a:r>
              <a:rPr lang="en-US" altLang="en-US" sz="4000" dirty="0">
                <a:latin typeface="Symbol" pitchFamily="18" charset="2"/>
              </a:rPr>
              <a:t>S</a:t>
            </a:r>
            <a:r>
              <a:rPr lang="en-US" altLang="en-US" sz="3200" b="0" dirty="0"/>
              <a:t> is the mathematical symbol meaning “the sum of”, and </a:t>
            </a:r>
            <a:r>
              <a:rPr lang="en-US" altLang="en-US" sz="3200" b="0" i="1" dirty="0"/>
              <a:t>m</a:t>
            </a:r>
            <a:r>
              <a:rPr lang="en-US" altLang="en-US" sz="3200" b="0" dirty="0"/>
              <a:t> and </a:t>
            </a:r>
            <a:r>
              <a:rPr lang="en-US" altLang="en-US" sz="3200" b="0" i="1" dirty="0"/>
              <a:t>n</a:t>
            </a:r>
            <a:r>
              <a:rPr lang="en-US" altLang="en-US" sz="3200" b="0" dirty="0"/>
              <a:t> are the coefficients of the substances in the chemical equation</a:t>
            </a:r>
            <a:r>
              <a:rPr lang="en-US" altLang="en-US" sz="32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965716"/>
              </p:ext>
            </p:extLst>
          </p:nvPr>
        </p:nvGraphicFramePr>
        <p:xfrm>
          <a:off x="685800" y="2895600"/>
          <a:ext cx="7799388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4" imgW="11182301" imgH="723962" progId="Equation.3">
                  <p:embed/>
                </p:oleObj>
              </mc:Choice>
              <mc:Fallback>
                <p:oleObj name="Equation" r:id="rId4" imgW="11182301" imgH="72396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895600"/>
                        <a:ext cx="7799388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Heat of Formation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220200" cy="5562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Standard Heat of Formation </a:t>
            </a:r>
            <a:r>
              <a:rPr lang="en-US" sz="2800" dirty="0" smtClean="0">
                <a:solidFill>
                  <a:srgbClr val="00B0F0"/>
                </a:solidFill>
              </a:rPr>
              <a:t>(∆H</a:t>
            </a:r>
            <a:r>
              <a:rPr lang="en-US" sz="2800" baseline="-25000" dirty="0" smtClean="0">
                <a:solidFill>
                  <a:srgbClr val="00B0F0"/>
                </a:solidFill>
              </a:rPr>
              <a:t>f</a:t>
            </a:r>
            <a:r>
              <a:rPr lang="en-US" sz="2800" baseline="30000" dirty="0" smtClean="0">
                <a:solidFill>
                  <a:srgbClr val="00B0F0"/>
                </a:solidFill>
              </a:rPr>
              <a:t>0</a:t>
            </a:r>
            <a:r>
              <a:rPr lang="en-US" sz="2800" dirty="0" smtClean="0">
                <a:solidFill>
                  <a:srgbClr val="00B0F0"/>
                </a:solidFill>
              </a:rPr>
              <a:t>)</a:t>
            </a:r>
            <a:endParaRPr lang="en-US" sz="2800" baseline="30000" dirty="0" smtClean="0">
              <a:solidFill>
                <a:srgbClr val="00B0F0"/>
              </a:solidFill>
            </a:endParaRPr>
          </a:p>
          <a:p>
            <a:pPr eaLnBrk="1" hangingPunct="1">
              <a:spcBef>
                <a:spcPts val="500"/>
              </a:spcBef>
            </a:pPr>
            <a:endParaRPr lang="en-US" sz="2800" dirty="0" smtClean="0"/>
          </a:p>
          <a:p>
            <a:pPr marL="0" indent="0" eaLnBrk="1" hangingPunct="1">
              <a:spcBef>
                <a:spcPts val="500"/>
              </a:spcBef>
              <a:buNone/>
            </a:pPr>
            <a:r>
              <a:rPr lang="en-US" sz="2400" dirty="0"/>
              <a:t>	</a:t>
            </a:r>
            <a:r>
              <a:rPr lang="en-US" u="sng" dirty="0" smtClean="0"/>
              <a:t>Example:</a:t>
            </a:r>
          </a:p>
          <a:p>
            <a:pPr marL="0" indent="0" eaLnBrk="1" hangingPunct="1">
              <a:spcBef>
                <a:spcPts val="500"/>
              </a:spcBef>
              <a:buNone/>
            </a:pPr>
            <a:endParaRPr lang="en-US" sz="2400" u="sng" dirty="0" smtClean="0"/>
          </a:p>
          <a:p>
            <a:pPr lvl="1" eaLnBrk="1" hangingPunct="1">
              <a:spcBef>
                <a:spcPts val="500"/>
              </a:spcBef>
            </a:pPr>
            <a:r>
              <a:rPr lang="en-US" dirty="0" smtClean="0">
                <a:ea typeface="ＭＳ Ｐゴシック" pitchFamily="34" charset="-128"/>
              </a:rPr>
              <a:t>Find the standard heat of formation for:</a:t>
            </a:r>
          </a:p>
          <a:p>
            <a:pPr lvl="1" eaLnBrk="1" hangingPunct="1">
              <a:spcBef>
                <a:spcPts val="500"/>
              </a:spcBef>
              <a:buFontTx/>
              <a:buNone/>
            </a:pPr>
            <a:r>
              <a:rPr lang="en-US" dirty="0" smtClean="0">
                <a:ea typeface="ＭＳ Ｐゴシック" pitchFamily="34" charset="-128"/>
              </a:rPr>
              <a:t>			</a:t>
            </a:r>
            <a:r>
              <a:rPr lang="en-US" dirty="0" smtClean="0">
                <a:solidFill>
                  <a:srgbClr val="66FF33"/>
                </a:solidFill>
                <a:ea typeface="ＭＳ Ｐゴシック" pitchFamily="34" charset="-128"/>
              </a:rPr>
              <a:t>2CO</a:t>
            </a:r>
            <a:r>
              <a:rPr lang="en-US" baseline="-25000" dirty="0" smtClean="0">
                <a:solidFill>
                  <a:srgbClr val="66FF33"/>
                </a:solidFill>
                <a:ea typeface="ＭＳ Ｐゴシック" pitchFamily="34" charset="-128"/>
              </a:rPr>
              <a:t>(g)</a:t>
            </a:r>
            <a:r>
              <a:rPr lang="en-US" dirty="0" smtClean="0">
                <a:ea typeface="ＭＳ Ｐゴシック" pitchFamily="34" charset="-128"/>
              </a:rPr>
              <a:t>  +  </a:t>
            </a:r>
            <a:r>
              <a:rPr lang="en-US" dirty="0" smtClean="0">
                <a:solidFill>
                  <a:srgbClr val="FF0066"/>
                </a:solidFill>
                <a:ea typeface="ＭＳ Ｐゴシック" pitchFamily="34" charset="-128"/>
              </a:rPr>
              <a:t>O</a:t>
            </a:r>
            <a:r>
              <a:rPr lang="en-US" baseline="-25000" dirty="0" smtClean="0">
                <a:solidFill>
                  <a:srgbClr val="FF0066"/>
                </a:solidFill>
                <a:ea typeface="ＭＳ Ｐゴシック" pitchFamily="34" charset="-128"/>
              </a:rPr>
              <a:t>2(g)</a:t>
            </a:r>
            <a:r>
              <a:rPr lang="en-US" dirty="0" smtClean="0">
                <a:ea typeface="ＭＳ Ｐゴシック" pitchFamily="34" charset="-128"/>
              </a:rPr>
              <a:t>  </a:t>
            </a:r>
            <a:r>
              <a:rPr lang="en-US" dirty="0" smtClean="0">
                <a:ea typeface="ＭＳ Ｐゴシック" pitchFamily="34" charset="-128"/>
                <a:sym typeface="Symbol" pitchFamily="18" charset="2"/>
              </a:rPr>
              <a:t>   </a:t>
            </a:r>
            <a:r>
              <a:rPr lang="en-US" dirty="0" smtClean="0">
                <a:solidFill>
                  <a:srgbClr val="3399FF"/>
                </a:solidFill>
                <a:ea typeface="ＭＳ Ｐゴシック" pitchFamily="34" charset="-128"/>
                <a:sym typeface="Symbol" pitchFamily="18" charset="2"/>
              </a:rPr>
              <a:t>2</a:t>
            </a:r>
            <a:r>
              <a:rPr lang="en-US" dirty="0" smtClean="0">
                <a:solidFill>
                  <a:srgbClr val="00B0F0"/>
                </a:solidFill>
                <a:ea typeface="ＭＳ Ｐゴシック" pitchFamily="34" charset="-128"/>
                <a:sym typeface="Symbol" pitchFamily="18" charset="2"/>
              </a:rPr>
              <a:t>CO</a:t>
            </a:r>
            <a:r>
              <a:rPr lang="en-US" baseline="-25000" dirty="0" smtClean="0">
                <a:solidFill>
                  <a:srgbClr val="3399FF"/>
                </a:solidFill>
                <a:ea typeface="ＭＳ Ｐゴシック" pitchFamily="34" charset="-128"/>
                <a:sym typeface="Symbol" pitchFamily="18" charset="2"/>
              </a:rPr>
              <a:t>2(g)</a:t>
            </a:r>
            <a:endParaRPr lang="en-US" dirty="0" smtClean="0">
              <a:solidFill>
                <a:srgbClr val="3399FF"/>
              </a:solidFill>
              <a:ea typeface="ＭＳ Ｐゴシック" pitchFamily="34" charset="-128"/>
              <a:sym typeface="Symbol" pitchFamily="18" charset="2"/>
            </a:endParaRPr>
          </a:p>
          <a:p>
            <a:pPr lvl="1" eaLnBrk="1" hangingPunct="1">
              <a:spcBef>
                <a:spcPts val="500"/>
              </a:spcBef>
              <a:buFontTx/>
              <a:buNone/>
            </a:pPr>
            <a:r>
              <a:rPr lang="en-US" dirty="0" smtClean="0">
                <a:ea typeface="ＭＳ Ｐゴシック" pitchFamily="34" charset="-128"/>
                <a:sym typeface="Symbol" pitchFamily="18" charset="2"/>
              </a:rPr>
              <a:t>	</a:t>
            </a:r>
            <a:r>
              <a:rPr lang="en-US" dirty="0" smtClean="0">
                <a:solidFill>
                  <a:srgbClr val="66FF33"/>
                </a:solidFill>
                <a:ea typeface="ＭＳ Ｐゴシック" pitchFamily="34" charset="-128"/>
                <a:sym typeface="Symbol" pitchFamily="18" charset="2"/>
              </a:rPr>
              <a:t>2(-110.5 KJ/</a:t>
            </a:r>
            <a:r>
              <a:rPr lang="en-US" dirty="0" err="1" smtClean="0">
                <a:solidFill>
                  <a:srgbClr val="66FF33"/>
                </a:solidFill>
                <a:ea typeface="ＭＳ Ｐゴシック" pitchFamily="34" charset="-128"/>
                <a:sym typeface="Symbol" pitchFamily="18" charset="2"/>
              </a:rPr>
              <a:t>mol</a:t>
            </a:r>
            <a:r>
              <a:rPr lang="en-US" dirty="0" smtClean="0">
                <a:solidFill>
                  <a:srgbClr val="66FF33"/>
                </a:solidFill>
                <a:ea typeface="ＭＳ Ｐゴシック" pitchFamily="34" charset="-128"/>
                <a:sym typeface="Symbol" pitchFamily="18" charset="2"/>
              </a:rPr>
              <a:t>)</a:t>
            </a:r>
            <a:r>
              <a:rPr lang="en-US" dirty="0" smtClean="0">
                <a:ea typeface="ＭＳ Ｐゴシック" pitchFamily="34" charset="-128"/>
                <a:sym typeface="Symbol" pitchFamily="18" charset="2"/>
              </a:rPr>
              <a:t>  + </a:t>
            </a:r>
            <a:r>
              <a:rPr lang="en-US" dirty="0" smtClean="0">
                <a:solidFill>
                  <a:srgbClr val="FF0066"/>
                </a:solidFill>
                <a:ea typeface="ＭＳ Ｐゴシック" pitchFamily="34" charset="-128"/>
                <a:sym typeface="Symbol" pitchFamily="18" charset="2"/>
              </a:rPr>
              <a:t>0 KJ/</a:t>
            </a:r>
            <a:r>
              <a:rPr lang="en-US" dirty="0" err="1" smtClean="0">
                <a:solidFill>
                  <a:srgbClr val="FF0066"/>
                </a:solidFill>
                <a:ea typeface="ＭＳ Ｐゴシック" pitchFamily="34" charset="-128"/>
                <a:sym typeface="Symbol" pitchFamily="18" charset="2"/>
              </a:rPr>
              <a:t>mol</a:t>
            </a:r>
            <a:r>
              <a:rPr lang="en-US" dirty="0" smtClean="0">
                <a:solidFill>
                  <a:srgbClr val="FF0066"/>
                </a:solidFill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dirty="0" smtClean="0">
                <a:ea typeface="ＭＳ Ｐゴシック" pitchFamily="34" charset="-128"/>
                <a:sym typeface="Symbol" pitchFamily="18" charset="2"/>
              </a:rPr>
              <a:t>  </a:t>
            </a:r>
            <a:r>
              <a:rPr lang="en-US" dirty="0" smtClean="0">
                <a:solidFill>
                  <a:srgbClr val="3399FF"/>
                </a:solidFill>
                <a:ea typeface="ＭＳ Ｐゴシック" pitchFamily="34" charset="-128"/>
                <a:sym typeface="Symbol" pitchFamily="18" charset="2"/>
              </a:rPr>
              <a:t>2(-393.5KJ/</a:t>
            </a:r>
            <a:r>
              <a:rPr lang="en-US" dirty="0" err="1" smtClean="0">
                <a:solidFill>
                  <a:srgbClr val="3399FF"/>
                </a:solidFill>
                <a:ea typeface="ＭＳ Ｐゴシック" pitchFamily="34" charset="-128"/>
                <a:sym typeface="Symbol" pitchFamily="18" charset="2"/>
              </a:rPr>
              <a:t>mol</a:t>
            </a:r>
            <a:r>
              <a:rPr lang="en-US" dirty="0" smtClean="0">
                <a:solidFill>
                  <a:srgbClr val="3399FF"/>
                </a:solidFill>
                <a:ea typeface="ＭＳ Ｐゴシック" pitchFamily="34" charset="-128"/>
                <a:sym typeface="Symbol" pitchFamily="18" charset="2"/>
              </a:rPr>
              <a:t>)</a:t>
            </a:r>
            <a:endParaRPr lang="en-US" baseline="-25000" dirty="0" smtClean="0">
              <a:solidFill>
                <a:srgbClr val="3399FF"/>
              </a:solidFill>
              <a:ea typeface="ＭＳ Ｐゴシック" pitchFamily="34" charset="-128"/>
              <a:sym typeface="Symbol" pitchFamily="18" charset="2"/>
            </a:endParaRPr>
          </a:p>
          <a:p>
            <a:pPr lvl="1" eaLnBrk="1" hangingPunct="1">
              <a:spcBef>
                <a:spcPts val="500"/>
              </a:spcBef>
              <a:buFontTx/>
              <a:buNone/>
            </a:pPr>
            <a:r>
              <a:rPr lang="en-US" dirty="0" smtClean="0">
                <a:ea typeface="ＭＳ Ｐゴシック" pitchFamily="34" charset="-128"/>
              </a:rPr>
              <a:t>∆H</a:t>
            </a:r>
            <a:r>
              <a:rPr lang="en-US" baseline="30000" dirty="0" smtClean="0">
                <a:ea typeface="ＭＳ Ｐゴシック" pitchFamily="34" charset="-128"/>
              </a:rPr>
              <a:t>0</a:t>
            </a:r>
            <a:r>
              <a:rPr lang="en-US" dirty="0" smtClean="0">
                <a:ea typeface="ＭＳ Ｐゴシック" pitchFamily="34" charset="-128"/>
              </a:rPr>
              <a:t> =  [</a:t>
            </a:r>
            <a:r>
              <a:rPr lang="en-US" dirty="0" smtClean="0">
                <a:solidFill>
                  <a:srgbClr val="3399FF"/>
                </a:solidFill>
                <a:ea typeface="ＭＳ Ｐゴシック" pitchFamily="34" charset="-128"/>
              </a:rPr>
              <a:t>-787.0 KJ</a:t>
            </a:r>
            <a:r>
              <a:rPr lang="en-US" dirty="0" smtClean="0">
                <a:ea typeface="ＭＳ Ｐゴシック" pitchFamily="34" charset="-128"/>
              </a:rPr>
              <a:t>] – [ </a:t>
            </a:r>
            <a:r>
              <a:rPr lang="en-US" dirty="0" smtClean="0">
                <a:solidFill>
                  <a:srgbClr val="66FF33"/>
                </a:solidFill>
                <a:ea typeface="ＭＳ Ｐゴシック" pitchFamily="34" charset="-128"/>
              </a:rPr>
              <a:t>-221.0 KJ</a:t>
            </a:r>
            <a:r>
              <a:rPr lang="en-US" dirty="0" smtClean="0">
                <a:ea typeface="ＭＳ Ｐゴシック" pitchFamily="34" charset="-128"/>
              </a:rPr>
              <a:t>  +  </a:t>
            </a:r>
            <a:r>
              <a:rPr lang="en-US" dirty="0" smtClean="0">
                <a:solidFill>
                  <a:srgbClr val="FF0066"/>
                </a:solidFill>
                <a:ea typeface="ＭＳ Ｐゴシック" pitchFamily="34" charset="-128"/>
              </a:rPr>
              <a:t>0 KJ</a:t>
            </a:r>
            <a:r>
              <a:rPr lang="en-US" dirty="0" smtClean="0">
                <a:ea typeface="ＭＳ Ｐゴシック" pitchFamily="34" charset="-128"/>
              </a:rPr>
              <a:t>]  =  -566 KJ</a:t>
            </a:r>
            <a:endParaRPr lang="en-US" sz="2000" dirty="0" smtClean="0">
              <a:ea typeface="ＭＳ Ｐゴシック" pitchFamily="34" charset="-128"/>
            </a:endParaRPr>
          </a:p>
          <a:p>
            <a:pPr lvl="1" eaLnBrk="1" hangingPunct="1">
              <a:spcBef>
                <a:spcPts val="500"/>
              </a:spcBef>
              <a:buFontTx/>
              <a:buNone/>
            </a:pPr>
            <a:endParaRPr lang="en-US" sz="2000" dirty="0" smtClean="0">
              <a:ea typeface="ＭＳ Ｐゴシック" pitchFamily="34" charset="-128"/>
            </a:endParaRPr>
          </a:p>
          <a:p>
            <a:pPr lvl="1" eaLnBrk="1" hangingPunct="1">
              <a:spcBef>
                <a:spcPts val="500"/>
              </a:spcBef>
              <a:buFontTx/>
              <a:buNone/>
            </a:pPr>
            <a:r>
              <a:rPr lang="en-US" sz="2000" dirty="0" smtClean="0">
                <a:ea typeface="ＭＳ Ｐゴシック" pitchFamily="34" charset="-128"/>
              </a:rPr>
              <a:t>[see </a:t>
            </a:r>
            <a:r>
              <a:rPr lang="en-US" dirty="0" smtClean="0">
                <a:ea typeface="ＭＳ Ｐゴシック" pitchFamily="34" charset="-128"/>
              </a:rPr>
              <a:t>∆H</a:t>
            </a:r>
            <a:r>
              <a:rPr lang="en-US" baseline="-25000" dirty="0" smtClean="0">
                <a:ea typeface="ＭＳ Ｐゴシック" pitchFamily="34" charset="-128"/>
              </a:rPr>
              <a:t>f</a:t>
            </a:r>
            <a:r>
              <a:rPr lang="en-US" baseline="30000" dirty="0" smtClean="0">
                <a:ea typeface="ＭＳ Ｐゴシック" pitchFamily="34" charset="-128"/>
              </a:rPr>
              <a:t>0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sz="2000" dirty="0" smtClean="0">
                <a:ea typeface="ＭＳ Ｐゴシック" pitchFamily="34" charset="-128"/>
              </a:rPr>
              <a:t>Table 17.4 on page 530 in book]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7402022"/>
              </p:ext>
            </p:extLst>
          </p:nvPr>
        </p:nvGraphicFramePr>
        <p:xfrm>
          <a:off x="609600" y="1676400"/>
          <a:ext cx="7799388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4" imgW="11182301" imgH="723962" progId="Equation.3">
                  <p:embed/>
                </p:oleObj>
              </mc:Choice>
              <mc:Fallback>
                <p:oleObj name="Equation" r:id="rId4" imgW="11182301" imgH="7239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76400"/>
                        <a:ext cx="7799388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5611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Practice Problem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What is the standard heat of reaction (∆H</a:t>
            </a:r>
            <a:r>
              <a:rPr lang="en-US" baseline="30000" dirty="0" smtClean="0"/>
              <a:t>0</a:t>
            </a:r>
            <a:r>
              <a:rPr lang="en-US" dirty="0" smtClean="0"/>
              <a:t>) for the decomposition of hydrogen peroxide? </a:t>
            </a:r>
            <a:r>
              <a:rPr lang="en-US" b="0" dirty="0" smtClean="0"/>
              <a:t>(products are </a:t>
            </a:r>
            <a:r>
              <a:rPr lang="en-US" b="0" smtClean="0"/>
              <a:t>water vapor and oxygen gas)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dirty="0" smtClean="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Given Variables &amp;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dirty="0">
                <a:solidFill>
                  <a:srgbClr val="00B0F0"/>
                </a:solidFill>
              </a:rPr>
              <a:t>∆</a:t>
            </a:r>
            <a:r>
              <a:rPr lang="en-US" sz="2400" b="0" dirty="0" smtClean="0">
                <a:solidFill>
                  <a:srgbClr val="00B0F0"/>
                </a:solidFill>
              </a:rPr>
              <a:t>H</a:t>
            </a:r>
            <a:r>
              <a:rPr lang="en-US" sz="2400" b="0" baseline="-25000" dirty="0" smtClean="0">
                <a:solidFill>
                  <a:srgbClr val="00B0F0"/>
                </a:solidFill>
              </a:rPr>
              <a:t>f</a:t>
            </a:r>
            <a:r>
              <a:rPr lang="en-US" sz="2400" b="0" baseline="30000" dirty="0" smtClean="0">
                <a:solidFill>
                  <a:srgbClr val="00B0F0"/>
                </a:solidFill>
              </a:rPr>
              <a:t>0 </a:t>
            </a:r>
            <a:r>
              <a:rPr lang="en-US" sz="2400" b="0" dirty="0" smtClean="0">
                <a:solidFill>
                  <a:srgbClr val="00B0F0"/>
                </a:solidFill>
              </a:rPr>
              <a:t>(standard heat of formation</a:t>
            </a:r>
          </a:p>
          <a:p>
            <a:endParaRPr lang="en-US" sz="2400" b="0" dirty="0" smtClean="0">
              <a:solidFill>
                <a:srgbClr val="00B0F0"/>
              </a:solidFill>
            </a:endParaRPr>
          </a:p>
          <a:p>
            <a:pPr marL="342900" lvl="1" indent="-342900">
              <a:buFontTx/>
              <a:buChar char="•"/>
            </a:pPr>
            <a:r>
              <a:rPr lang="en-US" sz="2400" b="0" dirty="0">
                <a:solidFill>
                  <a:srgbClr val="FF0066"/>
                </a:solidFill>
                <a:ea typeface="ＭＳ Ｐゴシック" pitchFamily="34" charset="-128"/>
              </a:rPr>
              <a:t>∆H</a:t>
            </a:r>
            <a:r>
              <a:rPr lang="en-US" sz="2400" b="0" baseline="30000" dirty="0">
                <a:solidFill>
                  <a:srgbClr val="FF0066"/>
                </a:solidFill>
                <a:ea typeface="ＭＳ Ｐゴシック" pitchFamily="34" charset="-128"/>
              </a:rPr>
              <a:t>0</a:t>
            </a:r>
            <a:r>
              <a:rPr lang="en-US" sz="2400" b="0" dirty="0">
                <a:ea typeface="ＭＳ Ｐゴシック" pitchFamily="34" charset="-128"/>
              </a:rPr>
              <a:t> </a:t>
            </a:r>
            <a:r>
              <a:rPr lang="en-US" sz="2400" b="0" dirty="0">
                <a:solidFill>
                  <a:srgbClr val="FF0066"/>
                </a:solidFill>
                <a:ea typeface="ＭＳ Ｐゴシック" pitchFamily="34" charset="-128"/>
              </a:rPr>
              <a:t>(standard heat of reaction)</a:t>
            </a:r>
            <a:r>
              <a:rPr lang="en-US" sz="2400" b="0" dirty="0">
                <a:ea typeface="ＭＳ Ｐゴシック" pitchFamily="34" charset="-128"/>
              </a:rPr>
              <a:t> </a:t>
            </a:r>
            <a:endParaRPr lang="en-US" sz="2400" b="0" dirty="0" smtClean="0">
              <a:ea typeface="ＭＳ Ｐゴシック" pitchFamily="34" charset="-128"/>
            </a:endParaRPr>
          </a:p>
          <a:p>
            <a:pPr marL="342900" lvl="1" indent="-342900">
              <a:buFontTx/>
              <a:buChar char="•"/>
            </a:pPr>
            <a:r>
              <a:rPr lang="en-US" sz="2400" dirty="0" smtClean="0">
                <a:solidFill>
                  <a:srgbClr val="66FF33"/>
                </a:solidFill>
                <a:ea typeface="ＭＳ Ｐゴシック" pitchFamily="34" charset="-128"/>
              </a:rPr>
              <a:t>∆H </a:t>
            </a:r>
            <a:r>
              <a:rPr lang="en-US" sz="2400" dirty="0" smtClean="0">
                <a:ea typeface="ＭＳ Ｐゴシック" pitchFamily="34" charset="-128"/>
              </a:rPr>
              <a:t>OR</a:t>
            </a:r>
            <a:r>
              <a:rPr lang="en-US" sz="2400" dirty="0" smtClean="0">
                <a:solidFill>
                  <a:srgbClr val="66FF33"/>
                </a:solidFill>
                <a:ea typeface="ＭＳ Ｐゴシック" pitchFamily="34" charset="-128"/>
              </a:rPr>
              <a:t> ∆</a:t>
            </a:r>
            <a:r>
              <a:rPr lang="en-US" sz="2400" dirty="0" err="1" smtClean="0">
                <a:solidFill>
                  <a:srgbClr val="66FF33"/>
                </a:solidFill>
                <a:ea typeface="ＭＳ Ｐゴシック" pitchFamily="34" charset="-128"/>
              </a:rPr>
              <a:t>H</a:t>
            </a:r>
            <a:r>
              <a:rPr lang="en-US" sz="2400" baseline="-25000" dirty="0" err="1" smtClean="0">
                <a:solidFill>
                  <a:srgbClr val="66FF33"/>
                </a:solidFill>
                <a:ea typeface="ＭＳ Ｐゴシック" pitchFamily="34" charset="-128"/>
              </a:rPr>
              <a:t>rxn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smtClean="0">
                <a:solidFill>
                  <a:srgbClr val="66FF33"/>
                </a:solidFill>
                <a:ea typeface="ＭＳ Ｐゴシック" pitchFamily="34" charset="-128"/>
              </a:rPr>
              <a:t>(heat </a:t>
            </a:r>
            <a:r>
              <a:rPr lang="en-US" sz="2400" dirty="0">
                <a:solidFill>
                  <a:srgbClr val="66FF33"/>
                </a:solidFill>
                <a:ea typeface="ＭＳ Ｐゴシック" pitchFamily="34" charset="-128"/>
              </a:rPr>
              <a:t>of </a:t>
            </a:r>
            <a:r>
              <a:rPr lang="en-US" sz="2400" dirty="0" smtClean="0">
                <a:solidFill>
                  <a:srgbClr val="66FF33"/>
                </a:solidFill>
                <a:ea typeface="ＭＳ Ｐゴシック" pitchFamily="34" charset="-128"/>
              </a:rPr>
              <a:t>reaction)</a:t>
            </a:r>
          </a:p>
          <a:p>
            <a:pPr marL="742950" lvl="2" indent="-342900"/>
            <a:r>
              <a:rPr lang="en-US" sz="2000" b="0" dirty="0">
                <a:solidFill>
                  <a:srgbClr val="33CC33"/>
                </a:solidFill>
                <a:ea typeface="ＭＳ Ｐゴシック" pitchFamily="34" charset="-128"/>
              </a:rPr>
              <a:t>(no equation, just coefficients &amp; stoichiometry</a:t>
            </a:r>
            <a:r>
              <a:rPr lang="en-US" sz="2000" b="0" dirty="0" smtClean="0">
                <a:solidFill>
                  <a:srgbClr val="33CC33"/>
                </a:solidFill>
                <a:ea typeface="ＭＳ Ｐゴシック" pitchFamily="34" charset="-128"/>
              </a:rPr>
              <a:t>)</a:t>
            </a:r>
            <a:endParaRPr lang="en-US" sz="2000" dirty="0" smtClean="0">
              <a:solidFill>
                <a:srgbClr val="33CC33"/>
              </a:solidFill>
              <a:ea typeface="ＭＳ Ｐゴシック" pitchFamily="34" charset="-128"/>
            </a:endParaRPr>
          </a:p>
          <a:p>
            <a:pPr marL="342900" lvl="1" indent="-342900">
              <a:buFontTx/>
              <a:buChar char="•"/>
            </a:pPr>
            <a:r>
              <a:rPr lang="en-US" sz="2400" dirty="0">
                <a:solidFill>
                  <a:srgbClr val="FF6600"/>
                </a:solidFill>
                <a:ea typeface="ＭＳ Ｐゴシック" pitchFamily="34" charset="-128"/>
                <a:sym typeface="Webdings" pitchFamily="18" charset="2"/>
              </a:rPr>
              <a:t></a:t>
            </a:r>
            <a:r>
              <a:rPr lang="en-US" sz="2400" dirty="0" err="1" smtClean="0">
                <a:solidFill>
                  <a:srgbClr val="FF6600"/>
                </a:solidFill>
                <a:ea typeface="ＭＳ Ｐゴシック" pitchFamily="34" charset="-128"/>
                <a:sym typeface="Webdings" pitchFamily="18" charset="2"/>
              </a:rPr>
              <a:t>H</a:t>
            </a:r>
            <a:r>
              <a:rPr lang="en-US" sz="2400" baseline="-25000" dirty="0" err="1" smtClean="0">
                <a:solidFill>
                  <a:srgbClr val="FF6600"/>
                </a:solidFill>
                <a:ea typeface="ＭＳ Ｐゴシック" pitchFamily="34" charset="-128"/>
                <a:sym typeface="Symbol" pitchFamily="18" charset="2"/>
              </a:rPr>
              <a:t>sol</a:t>
            </a:r>
            <a:r>
              <a:rPr lang="en-US" sz="2400" baseline="-25000" dirty="0" smtClean="0">
                <a:solidFill>
                  <a:srgbClr val="FF6600"/>
                </a:solidFill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FF6600"/>
                </a:solidFill>
                <a:ea typeface="ＭＳ Ｐゴシック" pitchFamily="34" charset="-128"/>
                <a:sym typeface="Webdings" pitchFamily="18" charset="2"/>
              </a:rPr>
              <a:t>(heat of solution)</a:t>
            </a:r>
          </a:p>
          <a:p>
            <a:pPr marL="342900" lvl="1" indent="-342900">
              <a:buFontTx/>
              <a:buChar char="•"/>
            </a:pPr>
            <a:r>
              <a:rPr lang="en-US" sz="2400" dirty="0">
                <a:solidFill>
                  <a:srgbClr val="FF6600"/>
                </a:solidFill>
                <a:ea typeface="ＭＳ Ｐゴシック" pitchFamily="34" charset="-128"/>
                <a:sym typeface="Webdings" pitchFamily="18" charset="2"/>
              </a:rPr>
              <a:t></a:t>
            </a:r>
            <a:r>
              <a:rPr lang="en-US" sz="2400" dirty="0" err="1" smtClean="0">
                <a:solidFill>
                  <a:srgbClr val="FF6600"/>
                </a:solidFill>
                <a:ea typeface="ＭＳ Ｐゴシック" pitchFamily="34" charset="-128"/>
                <a:sym typeface="Webdings" pitchFamily="18" charset="2"/>
              </a:rPr>
              <a:t>H</a:t>
            </a:r>
            <a:r>
              <a:rPr lang="en-US" sz="2400" baseline="-25000" dirty="0" err="1" smtClean="0">
                <a:solidFill>
                  <a:srgbClr val="FF6600"/>
                </a:solidFill>
                <a:ea typeface="ＭＳ Ｐゴシック" pitchFamily="34" charset="-128"/>
                <a:sym typeface="Symbol" pitchFamily="18" charset="2"/>
              </a:rPr>
              <a:t>vap</a:t>
            </a:r>
            <a:r>
              <a:rPr lang="en-US" sz="2400" baseline="-25000" dirty="0" smtClean="0">
                <a:solidFill>
                  <a:srgbClr val="FF6600"/>
                </a:solidFill>
                <a:ea typeface="ＭＳ Ｐゴシック" pitchFamily="34" charset="-128"/>
                <a:sym typeface="Symbol" pitchFamily="18" charset="2"/>
              </a:rPr>
              <a:t>/</a:t>
            </a:r>
            <a:r>
              <a:rPr lang="en-US" sz="2400" baseline="-25000" dirty="0" err="1" smtClean="0">
                <a:solidFill>
                  <a:srgbClr val="FF6600"/>
                </a:solidFill>
                <a:ea typeface="ＭＳ Ｐゴシック" pitchFamily="34" charset="-128"/>
                <a:sym typeface="Symbol" pitchFamily="18" charset="2"/>
              </a:rPr>
              <a:t>fus</a:t>
            </a:r>
            <a:r>
              <a:rPr lang="en-US" sz="2400" dirty="0" smtClean="0">
                <a:solidFill>
                  <a:srgbClr val="FF6600"/>
                </a:solidFill>
                <a:ea typeface="ＭＳ Ｐゴシック" pitchFamily="34" charset="-128"/>
                <a:sym typeface="Symbol" pitchFamily="18" charset="2"/>
              </a:rPr>
              <a:t>(heat of vaporization/fusion) </a:t>
            </a:r>
          </a:p>
          <a:p>
            <a:pPr marL="742950" lvl="2" indent="-342900"/>
            <a:r>
              <a:rPr lang="en-US" sz="2000" dirty="0" smtClean="0">
                <a:solidFill>
                  <a:srgbClr val="FF6600"/>
                </a:solidFill>
                <a:ea typeface="ＭＳ Ｐゴシック" pitchFamily="34" charset="-128"/>
                <a:sym typeface="Webdings" pitchFamily="18" charset="2"/>
              </a:rPr>
              <a:t>q = </a:t>
            </a:r>
            <a:r>
              <a:rPr lang="en-US" sz="2000" dirty="0">
                <a:solidFill>
                  <a:srgbClr val="FF6600"/>
                </a:solidFill>
                <a:ea typeface="ＭＳ Ｐゴシック" pitchFamily="34" charset="-128"/>
                <a:sym typeface="Webdings" pitchFamily="18" charset="2"/>
              </a:rPr>
              <a:t></a:t>
            </a:r>
            <a:r>
              <a:rPr lang="en-US" sz="2000" dirty="0" smtClean="0">
                <a:solidFill>
                  <a:srgbClr val="FF6600"/>
                </a:solidFill>
                <a:ea typeface="ＭＳ Ｐゴシック" pitchFamily="34" charset="-128"/>
                <a:sym typeface="Webdings" pitchFamily="18" charset="2"/>
              </a:rPr>
              <a:t>H * </a:t>
            </a:r>
            <a:r>
              <a:rPr lang="en-US" sz="2000" dirty="0" err="1" smtClean="0">
                <a:solidFill>
                  <a:srgbClr val="FF6600"/>
                </a:solidFill>
                <a:ea typeface="ＭＳ Ｐゴシック" pitchFamily="34" charset="-128"/>
                <a:sym typeface="Webdings" pitchFamily="18" charset="2"/>
              </a:rPr>
              <a:t>mol</a:t>
            </a:r>
            <a:endParaRPr lang="en-US" sz="2000" dirty="0" smtClean="0">
              <a:solidFill>
                <a:srgbClr val="FF6600"/>
              </a:solidFill>
              <a:ea typeface="ＭＳ Ｐゴシック" pitchFamily="34" charset="-128"/>
              <a:sym typeface="Webdings" pitchFamily="18" charset="2"/>
            </a:endParaRPr>
          </a:p>
          <a:p>
            <a:pPr marL="1200150" lvl="3" indent="-342900"/>
            <a:r>
              <a:rPr lang="en-US" sz="1600" dirty="0" smtClean="0">
                <a:solidFill>
                  <a:srgbClr val="FF6600"/>
                </a:solidFill>
                <a:ea typeface="ＭＳ Ｐゴシック" pitchFamily="34" charset="-128"/>
                <a:sym typeface="Webdings" pitchFamily="18" charset="2"/>
              </a:rPr>
              <a:t>q(heat); </a:t>
            </a:r>
            <a:r>
              <a:rPr lang="en-US" sz="1600" dirty="0" err="1" smtClean="0">
                <a:solidFill>
                  <a:srgbClr val="FF6600"/>
                </a:solidFill>
                <a:ea typeface="ＭＳ Ｐゴシック" pitchFamily="34" charset="-128"/>
                <a:sym typeface="Webdings" pitchFamily="18" charset="2"/>
              </a:rPr>
              <a:t>mol</a:t>
            </a:r>
            <a:r>
              <a:rPr lang="en-US" sz="1600" dirty="0">
                <a:solidFill>
                  <a:srgbClr val="FF6600"/>
                </a:solidFill>
                <a:ea typeface="ＭＳ Ｐゴシック" pitchFamily="34" charset="-128"/>
                <a:sym typeface="Webdings" pitchFamily="18" charset="2"/>
              </a:rPr>
              <a:t> </a:t>
            </a:r>
            <a:r>
              <a:rPr lang="en-US" sz="1600" dirty="0" smtClean="0">
                <a:solidFill>
                  <a:srgbClr val="FF6600"/>
                </a:solidFill>
                <a:ea typeface="ＭＳ Ｐゴシック" pitchFamily="34" charset="-128"/>
                <a:sym typeface="Webdings" pitchFamily="18" charset="2"/>
              </a:rPr>
              <a:t>(# of moles)</a:t>
            </a:r>
            <a:endParaRPr lang="en-US" sz="1600" dirty="0" smtClean="0">
              <a:solidFill>
                <a:srgbClr val="66FF33"/>
              </a:solidFill>
              <a:ea typeface="ＭＳ Ｐゴシック" pitchFamily="34" charset="-128"/>
            </a:endParaRPr>
          </a:p>
          <a:p>
            <a:pPr marL="342900" lvl="1" indent="-342900">
              <a:buFontTx/>
              <a:buChar char="•"/>
            </a:pPr>
            <a:r>
              <a:rPr lang="en-US" sz="2400" dirty="0" err="1" smtClean="0">
                <a:solidFill>
                  <a:srgbClr val="FFFF00"/>
                </a:solidFill>
              </a:rPr>
              <a:t>Cp</a:t>
            </a:r>
            <a:r>
              <a:rPr lang="en-US" sz="2400" dirty="0" smtClean="0">
                <a:solidFill>
                  <a:srgbClr val="FFFF00"/>
                </a:solidFill>
              </a:rPr>
              <a:t> (specific heat; </a:t>
            </a:r>
            <a:r>
              <a:rPr lang="en-US" sz="2000" b="0" dirty="0" smtClean="0">
                <a:solidFill>
                  <a:srgbClr val="FFFF00"/>
                </a:solidFill>
              </a:rPr>
              <a:t>liquid water = 4.18J/</a:t>
            </a:r>
            <a:r>
              <a:rPr lang="en-US" sz="2000" b="0" dirty="0" err="1" smtClean="0">
                <a:solidFill>
                  <a:srgbClr val="FFFF00"/>
                </a:solidFill>
              </a:rPr>
              <a:t>gºC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</a:p>
          <a:p>
            <a:pPr marL="742950" lvl="2" indent="-342900"/>
            <a:r>
              <a:rPr lang="en-US" sz="2000" dirty="0" smtClean="0">
                <a:solidFill>
                  <a:srgbClr val="FFFF00"/>
                </a:solidFill>
              </a:rPr>
              <a:t>q </a:t>
            </a:r>
            <a:r>
              <a:rPr lang="en-US" sz="2000" dirty="0">
                <a:solidFill>
                  <a:srgbClr val="FFFF00"/>
                </a:solidFill>
              </a:rPr>
              <a:t>= m *</a:t>
            </a:r>
            <a:r>
              <a:rPr lang="en-US" sz="2000" dirty="0">
                <a:solidFill>
                  <a:srgbClr val="FFFF00"/>
                </a:solidFill>
                <a:sym typeface="Webdings" pitchFamily="18" charset="2"/>
              </a:rPr>
              <a:t>T * </a:t>
            </a:r>
            <a:r>
              <a:rPr lang="en-US" sz="2000" dirty="0" err="1" smtClean="0">
                <a:solidFill>
                  <a:srgbClr val="FFFF00"/>
                </a:solidFill>
                <a:sym typeface="Webdings" pitchFamily="18" charset="2"/>
              </a:rPr>
              <a:t>Cp</a:t>
            </a:r>
            <a:endParaRPr lang="en-US" sz="2000" dirty="0" smtClean="0">
              <a:solidFill>
                <a:srgbClr val="FFFF00"/>
              </a:solidFill>
              <a:sym typeface="Webdings" pitchFamily="18" charset="2"/>
            </a:endParaRPr>
          </a:p>
          <a:p>
            <a:pPr marL="1314450" lvl="4" indent="0">
              <a:buNone/>
            </a:pPr>
            <a:r>
              <a:rPr lang="en-US" sz="1600" dirty="0" smtClean="0">
                <a:solidFill>
                  <a:srgbClr val="FFFF00"/>
                </a:solidFill>
                <a:sym typeface="Webdings" pitchFamily="18" charset="2"/>
              </a:rPr>
              <a:t>q (heat); m (mass, in grams); </a:t>
            </a:r>
            <a:r>
              <a:rPr lang="en-US" sz="1600" dirty="0">
                <a:solidFill>
                  <a:srgbClr val="FFFF00"/>
                </a:solidFill>
                <a:sym typeface="Webdings" pitchFamily="18" charset="2"/>
              </a:rPr>
              <a:t> </a:t>
            </a:r>
            <a:r>
              <a:rPr lang="en-US" sz="1600" dirty="0" smtClean="0">
                <a:solidFill>
                  <a:srgbClr val="FFFF00"/>
                </a:solidFill>
                <a:sym typeface="Webdings" pitchFamily="18" charset="2"/>
              </a:rPr>
              <a:t>T(change in temp); </a:t>
            </a:r>
            <a:endParaRPr lang="en-US" sz="1600" dirty="0">
              <a:solidFill>
                <a:srgbClr val="FFFF00"/>
              </a:solidFill>
              <a:sym typeface="Webdings" pitchFamily="18" charset="2"/>
            </a:endParaRPr>
          </a:p>
          <a:p>
            <a:pPr marL="742950" lvl="2" indent="-342900"/>
            <a:endParaRPr lang="en-US" sz="2000" b="0" dirty="0" smtClean="0">
              <a:ea typeface="ＭＳ Ｐゴシック" pitchFamily="34" charset="-128"/>
            </a:endParaRPr>
          </a:p>
          <a:p>
            <a:pPr marL="342900" lvl="1" indent="-342900">
              <a:buFontTx/>
              <a:buChar char="•"/>
            </a:pPr>
            <a:endParaRPr lang="en-US" sz="2400" b="0" dirty="0">
              <a:ea typeface="ＭＳ Ｐゴシック" pitchFamily="34" charset="-128"/>
            </a:endParaRPr>
          </a:p>
          <a:p>
            <a:endParaRPr lang="en-US" b="0" dirty="0" smtClean="0">
              <a:solidFill>
                <a:srgbClr val="00B0F0"/>
              </a:solidFill>
            </a:endParaRP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037359"/>
              </p:ext>
            </p:extLst>
          </p:nvPr>
        </p:nvGraphicFramePr>
        <p:xfrm>
          <a:off x="1143000" y="1752600"/>
          <a:ext cx="779938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3" imgW="11182301" imgH="723962" progId="Equation.3">
                  <p:embed/>
                </p:oleObj>
              </mc:Choice>
              <mc:Fallback>
                <p:oleObj name="Equation" r:id="rId3" imgW="11182301" imgH="72396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752600"/>
                        <a:ext cx="7799387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163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</a:t>
            </a:r>
            <a:r>
              <a:rPr lang="en-US" u="sng" dirty="0" smtClean="0"/>
              <a:t>DO NOT </a:t>
            </a:r>
            <a:r>
              <a:rPr lang="en-US" dirty="0" smtClean="0"/>
              <a:t>NEED TO KNOW HESS’S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70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Heat Energy vs Temperature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Heat </a:t>
            </a:r>
            <a:r>
              <a:rPr lang="en-US" sz="2800" b="0" dirty="0" smtClean="0"/>
              <a:t>(</a:t>
            </a:r>
            <a:r>
              <a:rPr lang="en-US" sz="2000" b="0" dirty="0" smtClean="0"/>
              <a:t>Usually in Joules or </a:t>
            </a:r>
            <a:r>
              <a:rPr lang="en-US" sz="2000" b="0" dirty="0" err="1" smtClean="0"/>
              <a:t>KiloJoules</a:t>
            </a:r>
            <a:r>
              <a:rPr lang="en-US" sz="2000" b="0" dirty="0" smtClean="0"/>
              <a:t> or calories or Kilocalories)</a:t>
            </a:r>
            <a:r>
              <a:rPr lang="en-US" sz="1800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0" dirty="0" smtClean="0">
                <a:ea typeface="ＭＳ Ｐゴシック" pitchFamily="34" charset="-128"/>
              </a:rPr>
              <a:t>Is a form of energy that flows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0" dirty="0" smtClean="0">
                <a:ea typeface="ＭＳ Ｐゴシック" pitchFamily="34" charset="-128"/>
              </a:rPr>
              <a:t>Always travels </a:t>
            </a:r>
            <a:r>
              <a:rPr lang="en-US" sz="2400" b="0" u="sng" dirty="0" smtClean="0">
                <a:ea typeface="ＭＳ Ｐゴシック" pitchFamily="34" charset="-128"/>
              </a:rPr>
              <a:t>from warm</a:t>
            </a:r>
            <a:r>
              <a:rPr lang="en-US" sz="2400" b="0" dirty="0" smtClean="0">
                <a:ea typeface="ＭＳ Ｐゴシック" pitchFamily="34" charset="-128"/>
              </a:rPr>
              <a:t> areas </a:t>
            </a:r>
            <a:r>
              <a:rPr lang="en-US" sz="2400" b="0" u="sng" dirty="0" smtClean="0">
                <a:ea typeface="ＭＳ Ｐゴシック" pitchFamily="34" charset="-128"/>
              </a:rPr>
              <a:t>to cool</a:t>
            </a:r>
            <a:r>
              <a:rPr lang="en-US" sz="2400" b="0" dirty="0" smtClean="0">
                <a:ea typeface="ＭＳ Ｐゴシック" pitchFamily="34" charset="-128"/>
              </a:rPr>
              <a:t> areas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b="0" u="sng" dirty="0" smtClean="0">
                <a:ea typeface="ＭＳ Ｐゴシック" pitchFamily="34" charset="-128"/>
              </a:rPr>
              <a:t>From high kinetic energy</a:t>
            </a:r>
            <a:r>
              <a:rPr lang="en-US" sz="2000" b="0" dirty="0" smtClean="0">
                <a:ea typeface="ＭＳ Ｐゴシック" pitchFamily="34" charset="-128"/>
              </a:rPr>
              <a:t> areas </a:t>
            </a:r>
            <a:r>
              <a:rPr lang="en-US" sz="2000" b="0" u="sng" dirty="0" smtClean="0">
                <a:ea typeface="ＭＳ Ｐゴシック" pitchFamily="34" charset="-128"/>
              </a:rPr>
              <a:t>to low kinetic energy</a:t>
            </a:r>
            <a:r>
              <a:rPr lang="en-US" sz="2000" b="0" dirty="0" smtClean="0">
                <a:ea typeface="ＭＳ Ｐゴシック" pitchFamily="34" charset="-128"/>
              </a:rPr>
              <a:t> areas</a:t>
            </a:r>
            <a:endParaRPr lang="en-US" sz="2000" b="0" u="sng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Temperature </a:t>
            </a:r>
            <a:r>
              <a:rPr lang="en-US" sz="2000" b="0" dirty="0" smtClean="0"/>
              <a:t>(In Celsius or Kelvin)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b="0" dirty="0" smtClean="0">
                <a:ea typeface="ＭＳ Ｐゴシック" pitchFamily="34" charset="-128"/>
              </a:rPr>
              <a:t>Is a </a:t>
            </a:r>
            <a:r>
              <a:rPr lang="en-US" sz="2400" b="0" dirty="0" smtClean="0">
                <a:solidFill>
                  <a:srgbClr val="66FF33"/>
                </a:solidFill>
                <a:ea typeface="ＭＳ Ｐゴシック" pitchFamily="34" charset="-128"/>
              </a:rPr>
              <a:t>measure</a:t>
            </a:r>
            <a:r>
              <a:rPr lang="en-US" sz="2400" b="0" dirty="0" smtClean="0">
                <a:ea typeface="ＭＳ Ｐゴシック" pitchFamily="34" charset="-128"/>
              </a:rPr>
              <a:t> of the </a:t>
            </a:r>
            <a:r>
              <a:rPr lang="en-US" sz="2400" b="0" dirty="0" smtClean="0">
                <a:solidFill>
                  <a:srgbClr val="FFFF00"/>
                </a:solidFill>
                <a:ea typeface="ＭＳ Ｐゴシック" pitchFamily="34" charset="-128"/>
              </a:rPr>
              <a:t>average kinetic energy</a:t>
            </a:r>
            <a:r>
              <a:rPr lang="en-US" sz="2400" b="0" dirty="0" smtClean="0">
                <a:ea typeface="ＭＳ Ｐゴシック" pitchFamily="34" charset="-128"/>
              </a:rPr>
              <a:t> of particles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0" dirty="0" smtClean="0">
                <a:ea typeface="ＭＳ Ｐゴシック" pitchFamily="34" charset="-128"/>
              </a:rPr>
              <a:t>As the average kinetic </a:t>
            </a:r>
            <a:r>
              <a:rPr lang="en-US" sz="2400" b="0" dirty="0" smtClean="0">
                <a:solidFill>
                  <a:srgbClr val="FFFF00"/>
                </a:solidFill>
                <a:ea typeface="ＭＳ Ｐゴシック" pitchFamily="34" charset="-128"/>
              </a:rPr>
              <a:t>energy</a:t>
            </a:r>
            <a:r>
              <a:rPr lang="en-US" sz="2400" b="0" dirty="0" smtClean="0">
                <a:ea typeface="ＭＳ Ｐゴシック" pitchFamily="34" charset="-128"/>
              </a:rPr>
              <a:t> of the particles increases, the </a:t>
            </a:r>
            <a:r>
              <a:rPr lang="en-US" sz="2400" b="0" dirty="0" smtClean="0">
                <a:solidFill>
                  <a:srgbClr val="66FF33"/>
                </a:solidFill>
                <a:ea typeface="ＭＳ Ｐゴシック" pitchFamily="34" charset="-128"/>
              </a:rPr>
              <a:t>temperature</a:t>
            </a:r>
            <a:r>
              <a:rPr lang="en-US" sz="2400" b="0" dirty="0" smtClean="0">
                <a:ea typeface="ＭＳ Ｐゴシック" pitchFamily="34" charset="-128"/>
              </a:rPr>
              <a:t> increases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00FFFF"/>
                </a:solidFill>
                <a:ea typeface="ＭＳ Ｐゴシック" pitchFamily="34" charset="-128"/>
              </a:rPr>
              <a:t>Heat is not temperature!     Temperature is not heat!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400" dirty="0">
              <a:solidFill>
                <a:srgbClr val="00FFFF"/>
              </a:solidFill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400" b="0" i="1" dirty="0" smtClean="0">
                <a:solidFill>
                  <a:srgbClr val="00FFFF"/>
                </a:solidFill>
                <a:ea typeface="ＭＳ Ｐゴシック" pitchFamily="34" charset="-128"/>
              </a:rPr>
              <a:t>Misconceptions about heat and temperature….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77000" y="152400"/>
            <a:ext cx="198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Wealth vs Dollar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Heat of Reaction: Hess’s Law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dirty="0" smtClean="0"/>
              <a:t>Sometimes a chemical reaction may involve a few steps.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dirty="0" smtClean="0">
                <a:ea typeface="ＭＳ Ｐゴシック" pitchFamily="34" charset="-128"/>
              </a:rPr>
              <a:t>The reactants form products that also react, which produce new products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dirty="0" smtClean="0">
                <a:ea typeface="ＭＳ Ｐゴシック" pitchFamily="34" charset="-128"/>
              </a:rPr>
              <a:t>Each step may either:</a:t>
            </a:r>
          </a:p>
          <a:p>
            <a:pPr lvl="2" eaLnBrk="1" hangingPunct="1">
              <a:spcBef>
                <a:spcPct val="50000"/>
              </a:spcBef>
            </a:pPr>
            <a:r>
              <a:rPr lang="en-US" dirty="0" smtClean="0">
                <a:ea typeface="ＭＳ Ｐゴシック" pitchFamily="34" charset="-128"/>
              </a:rPr>
              <a:t> Produce heat, or </a:t>
            </a:r>
          </a:p>
          <a:p>
            <a:pPr lvl="2" eaLnBrk="1" hangingPunct="1">
              <a:spcBef>
                <a:spcPct val="50000"/>
              </a:spcBef>
            </a:pPr>
            <a:r>
              <a:rPr lang="en-US" dirty="0" smtClean="0">
                <a:ea typeface="ＭＳ Ｐゴシック" pitchFamily="34" charset="-128"/>
              </a:rPr>
              <a:t>Absorb heat from the environment</a:t>
            </a:r>
          </a:p>
          <a:p>
            <a:pPr eaLnBrk="1" hangingPunct="1">
              <a:spcBef>
                <a:spcPct val="50000"/>
              </a:spcBef>
            </a:pPr>
            <a:endParaRPr lang="en-US" dirty="0" smtClean="0"/>
          </a:p>
          <a:p>
            <a:pPr eaLnBrk="1" hangingPunct="1">
              <a:spcBef>
                <a:spcPct val="50000"/>
              </a:spcBef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Hess’s Law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smtClean="0"/>
              <a:t>Hess’s Law states that:</a:t>
            </a:r>
          </a:p>
          <a:p>
            <a:pPr marL="990600" lvl="1" indent="-533400" eaLnBrk="1" hangingPunct="1">
              <a:spcBef>
                <a:spcPct val="50000"/>
              </a:spcBef>
              <a:buFontTx/>
              <a:buAutoNum type="arabicPeriod"/>
            </a:pPr>
            <a:r>
              <a:rPr lang="en-US" smtClean="0">
                <a:ea typeface="ＭＳ Ｐゴシック" pitchFamily="34" charset="-128"/>
              </a:rPr>
              <a:t>If a chemical reaction is carried out in a series of steps, </a:t>
            </a:r>
            <a:r>
              <a:rPr lang="en-US" smtClean="0">
                <a:ea typeface="ＭＳ Ｐゴシック" pitchFamily="34" charset="-128"/>
                <a:sym typeface="Webdings" pitchFamily="18" charset="2"/>
              </a:rPr>
              <a:t></a:t>
            </a:r>
            <a:r>
              <a:rPr lang="en-US" smtClean="0">
                <a:ea typeface="ＭＳ Ｐゴシック" pitchFamily="34" charset="-128"/>
              </a:rPr>
              <a:t>H for the reaction will be equal to the sum of the enthalpy changes for the individual steps</a:t>
            </a:r>
          </a:p>
          <a:p>
            <a:pPr marL="1371600" lvl="2" indent="-457200" eaLnBrk="1" hangingPunct="1">
              <a:spcBef>
                <a:spcPct val="50000"/>
              </a:spcBef>
              <a:buFontTx/>
              <a:buNone/>
            </a:pPr>
            <a:r>
              <a:rPr lang="en-US" smtClean="0">
                <a:ea typeface="ＭＳ Ｐゴシック" pitchFamily="34" charset="-128"/>
                <a:sym typeface="Symbol" pitchFamily="18" charset="2"/>
              </a:rPr>
              <a:t></a:t>
            </a:r>
            <a:r>
              <a:rPr lang="en-US" smtClean="0">
                <a:ea typeface="ＭＳ Ｐゴシック" pitchFamily="34" charset="-128"/>
              </a:rPr>
              <a:t> </a:t>
            </a:r>
            <a:r>
              <a:rPr lang="en-US" smtClean="0">
                <a:ea typeface="ＭＳ Ｐゴシック" pitchFamily="34" charset="-128"/>
                <a:sym typeface="Webdings" pitchFamily="18" charset="2"/>
              </a:rPr>
              <a:t></a:t>
            </a:r>
            <a:r>
              <a:rPr lang="en-US" smtClean="0">
                <a:ea typeface="ＭＳ Ｐゴシック" pitchFamily="34" charset="-128"/>
              </a:rPr>
              <a:t>H = </a:t>
            </a:r>
            <a:r>
              <a:rPr lang="en-US" smtClean="0">
                <a:ea typeface="ＭＳ Ｐゴシック" pitchFamily="34" charset="-128"/>
                <a:sym typeface="Webdings" pitchFamily="18" charset="2"/>
              </a:rPr>
              <a:t></a:t>
            </a:r>
            <a:r>
              <a:rPr lang="en-US" smtClean="0">
                <a:ea typeface="ＭＳ Ｐゴシック" pitchFamily="34" charset="-128"/>
              </a:rPr>
              <a:t>H</a:t>
            </a:r>
            <a:r>
              <a:rPr lang="en-US" baseline="-25000" smtClean="0">
                <a:ea typeface="ＭＳ Ｐゴシック" pitchFamily="34" charset="-128"/>
              </a:rPr>
              <a:t>1</a:t>
            </a:r>
            <a:r>
              <a:rPr lang="en-US" smtClean="0">
                <a:ea typeface="ＭＳ Ｐゴシック" pitchFamily="34" charset="-128"/>
              </a:rPr>
              <a:t> + </a:t>
            </a:r>
            <a:r>
              <a:rPr lang="en-US" smtClean="0">
                <a:ea typeface="ＭＳ Ｐゴシック" pitchFamily="34" charset="-128"/>
                <a:sym typeface="Webdings" pitchFamily="18" charset="2"/>
              </a:rPr>
              <a:t></a:t>
            </a:r>
            <a:r>
              <a:rPr lang="en-US" smtClean="0">
                <a:ea typeface="ＭＳ Ｐゴシック" pitchFamily="34" charset="-128"/>
              </a:rPr>
              <a:t>H</a:t>
            </a:r>
            <a:r>
              <a:rPr lang="en-US" baseline="-25000" smtClean="0">
                <a:ea typeface="ＭＳ Ｐゴシック" pitchFamily="34" charset="-128"/>
              </a:rPr>
              <a:t>2</a:t>
            </a:r>
            <a:r>
              <a:rPr lang="en-US" smtClean="0">
                <a:ea typeface="ＭＳ Ｐゴシック" pitchFamily="34" charset="-128"/>
              </a:rPr>
              <a:t> + </a:t>
            </a:r>
            <a:r>
              <a:rPr lang="en-US" smtClean="0">
                <a:ea typeface="ＭＳ Ｐゴシック" pitchFamily="34" charset="-128"/>
                <a:sym typeface="Webdings" pitchFamily="18" charset="2"/>
              </a:rPr>
              <a:t></a:t>
            </a:r>
            <a:r>
              <a:rPr lang="en-US" smtClean="0">
                <a:ea typeface="ＭＳ Ｐゴシック" pitchFamily="34" charset="-128"/>
              </a:rPr>
              <a:t>H</a:t>
            </a:r>
            <a:r>
              <a:rPr lang="en-US" baseline="-25000" smtClean="0">
                <a:ea typeface="ＭＳ Ｐゴシック" pitchFamily="34" charset="-128"/>
              </a:rPr>
              <a:t>3</a:t>
            </a:r>
            <a:r>
              <a:rPr lang="en-US" smtClean="0">
                <a:ea typeface="ＭＳ Ｐゴシック" pitchFamily="34" charset="-128"/>
              </a:rPr>
              <a:t>, etc.</a:t>
            </a:r>
          </a:p>
          <a:p>
            <a:pPr marL="990600" lvl="1" indent="-533400" eaLnBrk="1" hangingPunct="1">
              <a:spcBef>
                <a:spcPct val="50000"/>
              </a:spcBef>
              <a:buFontTx/>
              <a:buAutoNum type="arabicPeriod"/>
            </a:pPr>
            <a:r>
              <a:rPr lang="en-US" smtClean="0">
                <a:ea typeface="ＭＳ Ｐゴシック" pitchFamily="34" charset="-128"/>
              </a:rPr>
              <a:t>The total enthalpy of a reaction is independent of the reaction pathway.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Hess’s Law: Solving Problems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 marL="609600" indent="-609600" eaLnBrk="1" hangingPunct="1">
              <a:spcBef>
                <a:spcPct val="50000"/>
              </a:spcBef>
            </a:pPr>
            <a:r>
              <a:rPr lang="en-US" sz="2800" smtClean="0"/>
              <a:t>Rules for using Hess’s law in solving problems</a:t>
            </a:r>
          </a:p>
          <a:p>
            <a:pPr marL="990600" lvl="1" indent="-5334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 smtClean="0">
                <a:ea typeface="ＭＳ Ｐゴシック" pitchFamily="34" charset="-128"/>
              </a:rPr>
              <a:t>Make sure to rearrange the given equations so that reactants and products are on the appropriate sides of the arrows. </a:t>
            </a:r>
          </a:p>
          <a:p>
            <a:pPr marL="990600" lvl="1" indent="-5334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 smtClean="0">
                <a:ea typeface="ＭＳ Ｐゴシック" pitchFamily="34" charset="-128"/>
              </a:rPr>
              <a:t>If you reverse equations, you must also reverse the sign of </a:t>
            </a:r>
            <a:r>
              <a:rPr lang="el-GR" sz="2400" smtClean="0">
                <a:ea typeface="ＭＳ Ｐゴシック" pitchFamily="34" charset="-128"/>
              </a:rPr>
              <a:t>Δ</a:t>
            </a:r>
            <a:r>
              <a:rPr lang="en-US" sz="2400" i="1" smtClean="0">
                <a:ea typeface="ＭＳ Ｐゴシック" pitchFamily="34" charset="-128"/>
              </a:rPr>
              <a:t>H</a:t>
            </a:r>
            <a:r>
              <a:rPr lang="en-US" sz="2400" smtClean="0">
                <a:ea typeface="ＭＳ Ｐゴシック" pitchFamily="34" charset="-128"/>
              </a:rPr>
              <a:t> (i.e., if positive, change to negative) </a:t>
            </a:r>
          </a:p>
          <a:p>
            <a:pPr marL="990600" lvl="1" indent="-5334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 smtClean="0">
                <a:ea typeface="ＭＳ Ｐゴシック" pitchFamily="34" charset="-128"/>
              </a:rPr>
              <a:t>Balance the equation. Then, if you multiply equations to obtain a correct coefficient, you must also multiply the </a:t>
            </a:r>
            <a:r>
              <a:rPr lang="el-GR" sz="2400" smtClean="0">
                <a:ea typeface="ＭＳ Ｐゴシック" pitchFamily="34" charset="-128"/>
              </a:rPr>
              <a:t>Δ</a:t>
            </a:r>
            <a:r>
              <a:rPr lang="en-US" sz="2400" i="1" smtClean="0">
                <a:ea typeface="ＭＳ Ｐゴシック" pitchFamily="34" charset="-128"/>
              </a:rPr>
              <a:t>H</a:t>
            </a:r>
            <a:r>
              <a:rPr lang="en-US" sz="2400" smtClean="0">
                <a:ea typeface="ＭＳ Ｐゴシック" pitchFamily="34" charset="-128"/>
              </a:rPr>
              <a:t> by this coefficient.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33400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800080"/>
                </a:solidFill>
              </a:rPr>
              <a:t>Find the </a:t>
            </a:r>
            <a:r>
              <a:rPr lang="el-GR" sz="2800" smtClean="0">
                <a:solidFill>
                  <a:srgbClr val="800080"/>
                </a:solidFill>
              </a:rPr>
              <a:t>Δ</a:t>
            </a:r>
            <a:r>
              <a:rPr lang="en-US" sz="2800" i="1" smtClean="0">
                <a:solidFill>
                  <a:srgbClr val="800080"/>
                </a:solidFill>
              </a:rPr>
              <a:t>H</a:t>
            </a:r>
            <a:r>
              <a:rPr lang="en-US" sz="2800" smtClean="0">
                <a:solidFill>
                  <a:srgbClr val="800080"/>
                </a:solidFill>
              </a:rPr>
              <a:t> for this overall reaction:  		N</a:t>
            </a:r>
            <a:r>
              <a:rPr lang="en-US" sz="2800" baseline="-25000" smtClean="0">
                <a:solidFill>
                  <a:srgbClr val="800080"/>
                </a:solidFill>
              </a:rPr>
              <a:t>2</a:t>
            </a:r>
            <a:r>
              <a:rPr lang="en-US" sz="2800" smtClean="0">
                <a:solidFill>
                  <a:srgbClr val="800080"/>
                </a:solidFill>
              </a:rPr>
              <a:t>O</a:t>
            </a:r>
            <a:r>
              <a:rPr lang="en-US" sz="2800" baseline="-25000" smtClean="0">
                <a:solidFill>
                  <a:srgbClr val="800080"/>
                </a:solidFill>
              </a:rPr>
              <a:t>4</a:t>
            </a:r>
            <a:r>
              <a:rPr lang="en-US" sz="2800" smtClean="0">
                <a:solidFill>
                  <a:srgbClr val="800080"/>
                </a:solidFill>
              </a:rPr>
              <a:t>(g) </a:t>
            </a:r>
            <a:r>
              <a:rPr lang="en-US" sz="2800" smtClean="0">
                <a:solidFill>
                  <a:srgbClr val="800080"/>
                </a:solidFill>
                <a:sym typeface="Wingdings" pitchFamily="2" charset="2"/>
              </a:rPr>
              <a:t></a:t>
            </a:r>
            <a:r>
              <a:rPr lang="en-US" sz="2800" smtClean="0">
                <a:solidFill>
                  <a:srgbClr val="800080"/>
                </a:solidFill>
              </a:rPr>
              <a:t> 2NO</a:t>
            </a:r>
            <a:r>
              <a:rPr lang="en-US" sz="2800" baseline="-25000" smtClean="0">
                <a:solidFill>
                  <a:srgbClr val="800080"/>
                </a:solidFill>
              </a:rPr>
              <a:t>2</a:t>
            </a:r>
            <a:r>
              <a:rPr lang="en-US" sz="2800" smtClean="0">
                <a:solidFill>
                  <a:srgbClr val="800080"/>
                </a:solidFill>
              </a:rPr>
              <a:t>(g) 		q=?</a:t>
            </a:r>
          </a:p>
          <a:p>
            <a:pPr eaLnBrk="1" hangingPunct="1">
              <a:buFontTx/>
              <a:buNone/>
            </a:pPr>
            <a:endParaRPr lang="en-US" sz="1400" smtClean="0">
              <a:solidFill>
                <a:srgbClr val="800080"/>
              </a:solidFill>
            </a:endParaRP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800080"/>
                </a:solidFill>
              </a:rPr>
              <a:t>You are given the following equations: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800080"/>
                </a:solidFill>
              </a:rPr>
              <a:t>2NO</a:t>
            </a:r>
            <a:r>
              <a:rPr lang="en-US" sz="2800" baseline="-25000" smtClean="0">
                <a:solidFill>
                  <a:srgbClr val="800080"/>
                </a:solidFill>
              </a:rPr>
              <a:t>2</a:t>
            </a:r>
            <a:r>
              <a:rPr lang="en-US" sz="2800" smtClean="0">
                <a:solidFill>
                  <a:srgbClr val="800080"/>
                </a:solidFill>
              </a:rPr>
              <a:t>(g) </a:t>
            </a:r>
            <a:r>
              <a:rPr lang="en-US" sz="2800" smtClean="0">
                <a:solidFill>
                  <a:srgbClr val="800080"/>
                </a:solidFill>
                <a:sym typeface="Wingdings" pitchFamily="2" charset="2"/>
              </a:rPr>
              <a:t></a:t>
            </a:r>
            <a:r>
              <a:rPr lang="en-US" sz="2800" smtClean="0">
                <a:solidFill>
                  <a:srgbClr val="800080"/>
                </a:solidFill>
              </a:rPr>
              <a:t> N</a:t>
            </a:r>
            <a:r>
              <a:rPr lang="en-US" sz="2800" baseline="-25000" smtClean="0">
                <a:solidFill>
                  <a:srgbClr val="800080"/>
                </a:solidFill>
              </a:rPr>
              <a:t>2</a:t>
            </a:r>
            <a:r>
              <a:rPr lang="en-US" sz="2800" smtClean="0">
                <a:solidFill>
                  <a:srgbClr val="800080"/>
                </a:solidFill>
              </a:rPr>
              <a:t>(g) + 2O</a:t>
            </a:r>
            <a:r>
              <a:rPr lang="en-US" sz="2800" baseline="-25000" smtClean="0">
                <a:solidFill>
                  <a:srgbClr val="800080"/>
                </a:solidFill>
              </a:rPr>
              <a:t>2</a:t>
            </a:r>
            <a:r>
              <a:rPr lang="en-US" sz="2800" smtClean="0">
                <a:solidFill>
                  <a:srgbClr val="800080"/>
                </a:solidFill>
              </a:rPr>
              <a:t>(g)           q = -95 kJ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800080"/>
                </a:solidFill>
              </a:rPr>
              <a:t>N</a:t>
            </a:r>
            <a:r>
              <a:rPr lang="en-US" sz="2800" baseline="-25000" smtClean="0">
                <a:solidFill>
                  <a:srgbClr val="800080"/>
                </a:solidFill>
              </a:rPr>
              <a:t>2</a:t>
            </a:r>
            <a:r>
              <a:rPr lang="en-US" sz="2800" smtClean="0">
                <a:solidFill>
                  <a:srgbClr val="800080"/>
                </a:solidFill>
              </a:rPr>
              <a:t>(g) + 2O</a:t>
            </a:r>
            <a:r>
              <a:rPr lang="en-US" sz="2800" baseline="-25000" smtClean="0">
                <a:solidFill>
                  <a:srgbClr val="800080"/>
                </a:solidFill>
              </a:rPr>
              <a:t>2</a:t>
            </a:r>
            <a:r>
              <a:rPr lang="en-US" sz="2800" smtClean="0">
                <a:solidFill>
                  <a:srgbClr val="800080"/>
                </a:solidFill>
              </a:rPr>
              <a:t>(g) </a:t>
            </a:r>
            <a:r>
              <a:rPr lang="en-US" sz="2800" smtClean="0">
                <a:solidFill>
                  <a:srgbClr val="800080"/>
                </a:solidFill>
                <a:sym typeface="Wingdings" pitchFamily="2" charset="2"/>
              </a:rPr>
              <a:t></a:t>
            </a:r>
            <a:r>
              <a:rPr lang="en-US" sz="2800" smtClean="0">
                <a:solidFill>
                  <a:srgbClr val="800080"/>
                </a:solidFill>
              </a:rPr>
              <a:t> N</a:t>
            </a:r>
            <a:r>
              <a:rPr lang="en-US" sz="2800" baseline="-25000" smtClean="0">
                <a:solidFill>
                  <a:srgbClr val="800080"/>
                </a:solidFill>
              </a:rPr>
              <a:t>2</a:t>
            </a:r>
            <a:r>
              <a:rPr lang="en-US" sz="2800" smtClean="0">
                <a:solidFill>
                  <a:srgbClr val="800080"/>
                </a:solidFill>
              </a:rPr>
              <a:t>O</a:t>
            </a:r>
            <a:r>
              <a:rPr lang="en-US" sz="2800" baseline="-25000" smtClean="0">
                <a:solidFill>
                  <a:srgbClr val="800080"/>
                </a:solidFill>
              </a:rPr>
              <a:t>4</a:t>
            </a:r>
            <a:r>
              <a:rPr lang="en-US" sz="2800" smtClean="0">
                <a:solidFill>
                  <a:srgbClr val="800080"/>
                </a:solidFill>
              </a:rPr>
              <a:t>(g) 	      q = 13 kJ</a:t>
            </a:r>
            <a:br>
              <a:rPr lang="en-US" sz="2800" smtClean="0">
                <a:solidFill>
                  <a:srgbClr val="800080"/>
                </a:solidFill>
              </a:rPr>
            </a:br>
            <a:endParaRPr lang="en-US" sz="2800" smtClean="0">
              <a:solidFill>
                <a:srgbClr val="800080"/>
              </a:solidFill>
            </a:endParaRP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Practice Problems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Practice Problems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800080"/>
                </a:solidFill>
              </a:rPr>
              <a:t>Find the </a:t>
            </a:r>
            <a:r>
              <a:rPr lang="el-GR" sz="2800" smtClean="0">
                <a:solidFill>
                  <a:srgbClr val="800080"/>
                </a:solidFill>
              </a:rPr>
              <a:t>Δ</a:t>
            </a:r>
            <a:r>
              <a:rPr lang="en-US" sz="2800" i="1" smtClean="0">
                <a:solidFill>
                  <a:srgbClr val="800080"/>
                </a:solidFill>
              </a:rPr>
              <a:t>H</a:t>
            </a:r>
            <a:r>
              <a:rPr lang="en-US" sz="2800" smtClean="0">
                <a:solidFill>
                  <a:srgbClr val="800080"/>
                </a:solidFill>
              </a:rPr>
              <a:t> for this overall reaction: 	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800080"/>
                </a:solidFill>
              </a:rPr>
              <a:t>P</a:t>
            </a:r>
            <a:r>
              <a:rPr lang="en-US" sz="2800" baseline="-25000" smtClean="0">
                <a:solidFill>
                  <a:srgbClr val="800080"/>
                </a:solidFill>
              </a:rPr>
              <a:t>4</a:t>
            </a:r>
            <a:r>
              <a:rPr lang="en-US" sz="2800" smtClean="0">
                <a:solidFill>
                  <a:srgbClr val="800080"/>
                </a:solidFill>
              </a:rPr>
              <a:t> + 10Cl</a:t>
            </a:r>
            <a:r>
              <a:rPr lang="en-US" sz="2800" baseline="-25000" smtClean="0">
                <a:solidFill>
                  <a:srgbClr val="800080"/>
                </a:solidFill>
              </a:rPr>
              <a:t>2</a:t>
            </a:r>
            <a:r>
              <a:rPr lang="en-US" sz="2800" smtClean="0">
                <a:solidFill>
                  <a:srgbClr val="800080"/>
                </a:solidFill>
              </a:rPr>
              <a:t> </a:t>
            </a:r>
            <a:r>
              <a:rPr lang="en-US" sz="2800" smtClean="0">
                <a:solidFill>
                  <a:srgbClr val="800080"/>
                </a:solidFill>
                <a:sym typeface="Wingdings" pitchFamily="2" charset="2"/>
              </a:rPr>
              <a:t></a:t>
            </a:r>
            <a:r>
              <a:rPr lang="en-US" sz="2800" smtClean="0">
                <a:solidFill>
                  <a:srgbClr val="800080"/>
                </a:solidFill>
              </a:rPr>
              <a:t> 4PCl</a:t>
            </a:r>
            <a:r>
              <a:rPr lang="en-US" sz="2800" baseline="-25000" smtClean="0">
                <a:solidFill>
                  <a:srgbClr val="800080"/>
                </a:solidFill>
              </a:rPr>
              <a:t>5</a:t>
            </a:r>
            <a:r>
              <a:rPr lang="en-US" sz="2800" smtClean="0">
                <a:solidFill>
                  <a:srgbClr val="800080"/>
                </a:solidFill>
              </a:rPr>
              <a:t>		q=?</a:t>
            </a:r>
          </a:p>
          <a:p>
            <a:pPr eaLnBrk="1" hangingPunct="1"/>
            <a:endParaRPr lang="en-US" sz="1400" smtClean="0">
              <a:solidFill>
                <a:srgbClr val="800080"/>
              </a:solidFill>
            </a:endParaRP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800080"/>
                </a:solidFill>
              </a:rPr>
              <a:t>Given the following equations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800080"/>
                </a:solidFill>
              </a:rPr>
              <a:t>4PCl</a:t>
            </a:r>
            <a:r>
              <a:rPr lang="en-US" sz="2800" baseline="-25000" smtClean="0">
                <a:solidFill>
                  <a:srgbClr val="800080"/>
                </a:solidFill>
              </a:rPr>
              <a:t>3</a:t>
            </a:r>
            <a:r>
              <a:rPr lang="en-US" sz="2800" smtClean="0">
                <a:solidFill>
                  <a:srgbClr val="800080"/>
                </a:solidFill>
              </a:rPr>
              <a:t> </a:t>
            </a:r>
            <a:r>
              <a:rPr lang="en-US" sz="2800" smtClean="0">
                <a:solidFill>
                  <a:srgbClr val="800080"/>
                </a:solidFill>
                <a:sym typeface="Wingdings" pitchFamily="2" charset="2"/>
              </a:rPr>
              <a:t></a:t>
            </a:r>
            <a:r>
              <a:rPr lang="en-US" sz="2800" smtClean="0">
                <a:solidFill>
                  <a:srgbClr val="800080"/>
                </a:solidFill>
              </a:rPr>
              <a:t> P</a:t>
            </a:r>
            <a:r>
              <a:rPr lang="en-US" sz="2800" baseline="-25000" smtClean="0">
                <a:solidFill>
                  <a:srgbClr val="800080"/>
                </a:solidFill>
              </a:rPr>
              <a:t>4</a:t>
            </a:r>
            <a:r>
              <a:rPr lang="en-US" sz="2800" smtClean="0">
                <a:solidFill>
                  <a:srgbClr val="800080"/>
                </a:solidFill>
              </a:rPr>
              <a:t> + 6Cl</a:t>
            </a:r>
            <a:r>
              <a:rPr lang="en-US" sz="2800" baseline="-25000" smtClean="0">
                <a:solidFill>
                  <a:srgbClr val="800080"/>
                </a:solidFill>
              </a:rPr>
              <a:t>2</a:t>
            </a:r>
            <a:r>
              <a:rPr lang="en-US" sz="2800" smtClean="0">
                <a:solidFill>
                  <a:srgbClr val="800080"/>
                </a:solidFill>
              </a:rPr>
              <a:t> 	q = 1518 kJ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800080"/>
                </a:solidFill>
              </a:rPr>
              <a:t>PCl</a:t>
            </a:r>
            <a:r>
              <a:rPr lang="en-US" sz="2800" baseline="-25000" smtClean="0">
                <a:solidFill>
                  <a:srgbClr val="800080"/>
                </a:solidFill>
              </a:rPr>
              <a:t>5</a:t>
            </a:r>
            <a:r>
              <a:rPr lang="en-US" sz="2800" smtClean="0">
                <a:solidFill>
                  <a:srgbClr val="800080"/>
                </a:solidFill>
              </a:rPr>
              <a:t> </a:t>
            </a:r>
            <a:r>
              <a:rPr lang="en-US" sz="2800" smtClean="0">
                <a:solidFill>
                  <a:srgbClr val="800080"/>
                </a:solidFill>
                <a:sym typeface="Wingdings" pitchFamily="2" charset="2"/>
              </a:rPr>
              <a:t></a:t>
            </a:r>
            <a:r>
              <a:rPr lang="en-US" sz="2800" smtClean="0">
                <a:solidFill>
                  <a:srgbClr val="800080"/>
                </a:solidFill>
              </a:rPr>
              <a:t> PCl</a:t>
            </a:r>
            <a:r>
              <a:rPr lang="en-US" sz="2800" baseline="-25000" smtClean="0">
                <a:solidFill>
                  <a:srgbClr val="800080"/>
                </a:solidFill>
              </a:rPr>
              <a:t>3</a:t>
            </a:r>
            <a:r>
              <a:rPr lang="en-US" sz="2800" smtClean="0">
                <a:solidFill>
                  <a:srgbClr val="800080"/>
                </a:solidFill>
              </a:rPr>
              <a:t> + Cl</a:t>
            </a:r>
            <a:r>
              <a:rPr lang="en-US" sz="2800" baseline="-25000" smtClean="0">
                <a:solidFill>
                  <a:srgbClr val="800080"/>
                </a:solidFill>
              </a:rPr>
              <a:t>2</a:t>
            </a:r>
            <a:r>
              <a:rPr lang="en-US" sz="2800" smtClean="0">
                <a:solidFill>
                  <a:srgbClr val="800080"/>
                </a:solidFill>
              </a:rPr>
              <a:t> 	q = 155 kJ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Practice Problems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533400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800080"/>
                </a:solidFill>
              </a:rPr>
              <a:t>Find the </a:t>
            </a:r>
            <a:r>
              <a:rPr lang="el-GR" sz="2800" smtClean="0">
                <a:solidFill>
                  <a:srgbClr val="800080"/>
                </a:solidFill>
              </a:rPr>
              <a:t>Δ</a:t>
            </a:r>
            <a:r>
              <a:rPr lang="en-US" sz="2800" i="1" smtClean="0">
                <a:solidFill>
                  <a:srgbClr val="800080"/>
                </a:solidFill>
              </a:rPr>
              <a:t>H</a:t>
            </a:r>
            <a:r>
              <a:rPr lang="en-US" sz="2800" smtClean="0">
                <a:solidFill>
                  <a:srgbClr val="800080"/>
                </a:solidFill>
              </a:rPr>
              <a:t> for this overall reaction: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800080"/>
                </a:solidFill>
              </a:rPr>
              <a:t>2H</a:t>
            </a:r>
            <a:r>
              <a:rPr lang="en-US" sz="2800" baseline="-25000" smtClean="0">
                <a:solidFill>
                  <a:srgbClr val="800080"/>
                </a:solidFill>
              </a:rPr>
              <a:t>3</a:t>
            </a:r>
            <a:r>
              <a:rPr lang="en-US" sz="2800" smtClean="0">
                <a:solidFill>
                  <a:srgbClr val="800080"/>
                </a:solidFill>
              </a:rPr>
              <a:t>BO</a:t>
            </a:r>
            <a:r>
              <a:rPr lang="en-US" sz="2800" baseline="-25000" smtClean="0">
                <a:solidFill>
                  <a:srgbClr val="800080"/>
                </a:solidFill>
              </a:rPr>
              <a:t>3</a:t>
            </a:r>
            <a:r>
              <a:rPr lang="en-US" sz="2800" smtClean="0">
                <a:solidFill>
                  <a:srgbClr val="800080"/>
                </a:solidFill>
              </a:rPr>
              <a:t> </a:t>
            </a:r>
            <a:r>
              <a:rPr lang="en-US" sz="2800" smtClean="0">
                <a:solidFill>
                  <a:srgbClr val="800080"/>
                </a:solidFill>
                <a:sym typeface="Wingdings" pitchFamily="2" charset="2"/>
              </a:rPr>
              <a:t></a:t>
            </a:r>
            <a:r>
              <a:rPr lang="en-US" sz="2800" smtClean="0">
                <a:solidFill>
                  <a:srgbClr val="800080"/>
                </a:solidFill>
              </a:rPr>
              <a:t> B</a:t>
            </a:r>
            <a:r>
              <a:rPr lang="en-US" sz="2800" baseline="-25000" smtClean="0">
                <a:solidFill>
                  <a:srgbClr val="800080"/>
                </a:solidFill>
              </a:rPr>
              <a:t>2</a:t>
            </a:r>
            <a:r>
              <a:rPr lang="en-US" sz="2800" smtClean="0">
                <a:solidFill>
                  <a:srgbClr val="800080"/>
                </a:solidFill>
              </a:rPr>
              <a:t>O</a:t>
            </a:r>
            <a:r>
              <a:rPr lang="en-US" sz="2800" baseline="-25000" smtClean="0">
                <a:solidFill>
                  <a:srgbClr val="800080"/>
                </a:solidFill>
              </a:rPr>
              <a:t>3</a:t>
            </a:r>
            <a:r>
              <a:rPr lang="en-US" sz="2800" smtClean="0">
                <a:solidFill>
                  <a:srgbClr val="800080"/>
                </a:solidFill>
              </a:rPr>
              <a:t> + 3H</a:t>
            </a:r>
            <a:r>
              <a:rPr lang="en-US" sz="2800" baseline="-25000" smtClean="0">
                <a:solidFill>
                  <a:srgbClr val="800080"/>
                </a:solidFill>
              </a:rPr>
              <a:t>2</a:t>
            </a:r>
            <a:r>
              <a:rPr lang="en-US" sz="2800" smtClean="0">
                <a:solidFill>
                  <a:srgbClr val="800080"/>
                </a:solidFill>
              </a:rPr>
              <a:t>O</a:t>
            </a:r>
          </a:p>
          <a:p>
            <a:pPr eaLnBrk="1" hangingPunct="1">
              <a:buFontTx/>
              <a:buNone/>
            </a:pPr>
            <a:endParaRPr lang="en-US" sz="1400" smtClean="0">
              <a:solidFill>
                <a:srgbClr val="800080"/>
              </a:solidFill>
            </a:endParaRP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800080"/>
                </a:solidFill>
              </a:rPr>
              <a:t>Given the following equations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800080"/>
                </a:solidFill>
              </a:rPr>
              <a:t>H</a:t>
            </a:r>
            <a:r>
              <a:rPr lang="en-US" sz="2800" baseline="-25000" smtClean="0">
                <a:solidFill>
                  <a:srgbClr val="800080"/>
                </a:solidFill>
              </a:rPr>
              <a:t>3</a:t>
            </a:r>
            <a:r>
              <a:rPr lang="en-US" sz="2800" smtClean="0">
                <a:solidFill>
                  <a:srgbClr val="800080"/>
                </a:solidFill>
              </a:rPr>
              <a:t>BO</a:t>
            </a:r>
            <a:r>
              <a:rPr lang="en-US" sz="2800" baseline="-25000" smtClean="0">
                <a:solidFill>
                  <a:srgbClr val="800080"/>
                </a:solidFill>
              </a:rPr>
              <a:t>3</a:t>
            </a:r>
            <a:r>
              <a:rPr lang="en-US" sz="2800" smtClean="0">
                <a:solidFill>
                  <a:srgbClr val="800080"/>
                </a:solidFill>
              </a:rPr>
              <a:t> </a:t>
            </a:r>
            <a:r>
              <a:rPr lang="en-US" sz="2800" smtClean="0">
                <a:solidFill>
                  <a:srgbClr val="800080"/>
                </a:solidFill>
                <a:sym typeface="Wingdings" pitchFamily="2" charset="2"/>
              </a:rPr>
              <a:t></a:t>
            </a:r>
            <a:r>
              <a:rPr lang="en-US" sz="2800" smtClean="0">
                <a:solidFill>
                  <a:srgbClr val="800080"/>
                </a:solidFill>
              </a:rPr>
              <a:t> HBO</a:t>
            </a:r>
            <a:r>
              <a:rPr lang="en-US" sz="2800" baseline="-25000" smtClean="0">
                <a:solidFill>
                  <a:srgbClr val="800080"/>
                </a:solidFill>
              </a:rPr>
              <a:t>2</a:t>
            </a:r>
            <a:r>
              <a:rPr lang="en-US" sz="2800" smtClean="0">
                <a:solidFill>
                  <a:srgbClr val="800080"/>
                </a:solidFill>
              </a:rPr>
              <a:t> + H</a:t>
            </a:r>
            <a:r>
              <a:rPr lang="en-US" sz="2800" baseline="-25000" smtClean="0">
                <a:solidFill>
                  <a:srgbClr val="800080"/>
                </a:solidFill>
              </a:rPr>
              <a:t>2</a:t>
            </a:r>
            <a:r>
              <a:rPr lang="en-US" sz="2800" smtClean="0">
                <a:solidFill>
                  <a:srgbClr val="800080"/>
                </a:solidFill>
              </a:rPr>
              <a:t>O       q = -0.02 kJ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800080"/>
                </a:solidFill>
              </a:rPr>
              <a:t>H</a:t>
            </a:r>
            <a:r>
              <a:rPr lang="en-US" sz="2800" baseline="-25000" smtClean="0">
                <a:solidFill>
                  <a:srgbClr val="800080"/>
                </a:solidFill>
              </a:rPr>
              <a:t>2</a:t>
            </a:r>
            <a:r>
              <a:rPr lang="en-US" sz="2800" smtClean="0">
                <a:solidFill>
                  <a:srgbClr val="800080"/>
                </a:solidFill>
              </a:rPr>
              <a:t>B</a:t>
            </a:r>
            <a:r>
              <a:rPr lang="en-US" sz="2800" baseline="-25000" smtClean="0">
                <a:solidFill>
                  <a:srgbClr val="800080"/>
                </a:solidFill>
              </a:rPr>
              <a:t>4</a:t>
            </a:r>
            <a:r>
              <a:rPr lang="en-US" sz="2800" smtClean="0">
                <a:solidFill>
                  <a:srgbClr val="800080"/>
                </a:solidFill>
              </a:rPr>
              <a:t>O</a:t>
            </a:r>
            <a:r>
              <a:rPr lang="en-US" sz="2800" baseline="-25000" smtClean="0">
                <a:solidFill>
                  <a:srgbClr val="800080"/>
                </a:solidFill>
              </a:rPr>
              <a:t>7</a:t>
            </a:r>
            <a:r>
              <a:rPr lang="en-US" sz="2800" smtClean="0">
                <a:solidFill>
                  <a:srgbClr val="800080"/>
                </a:solidFill>
              </a:rPr>
              <a:t> + H</a:t>
            </a:r>
            <a:r>
              <a:rPr lang="en-US" sz="2800" baseline="-25000" smtClean="0">
                <a:solidFill>
                  <a:srgbClr val="800080"/>
                </a:solidFill>
              </a:rPr>
              <a:t>2</a:t>
            </a:r>
            <a:r>
              <a:rPr lang="en-US" sz="2800" smtClean="0">
                <a:solidFill>
                  <a:srgbClr val="800080"/>
                </a:solidFill>
              </a:rPr>
              <a:t>O </a:t>
            </a:r>
            <a:r>
              <a:rPr lang="en-US" sz="2800" smtClean="0">
                <a:solidFill>
                  <a:srgbClr val="800080"/>
                </a:solidFill>
                <a:sym typeface="Wingdings" pitchFamily="2" charset="2"/>
              </a:rPr>
              <a:t></a:t>
            </a:r>
            <a:r>
              <a:rPr lang="en-US" sz="2800" smtClean="0">
                <a:solidFill>
                  <a:srgbClr val="800080"/>
                </a:solidFill>
              </a:rPr>
              <a:t> 4HBO</a:t>
            </a:r>
            <a:r>
              <a:rPr lang="en-US" sz="2800" baseline="-25000" smtClean="0">
                <a:solidFill>
                  <a:srgbClr val="800080"/>
                </a:solidFill>
              </a:rPr>
              <a:t>2</a:t>
            </a:r>
            <a:r>
              <a:rPr lang="en-US" sz="2800" smtClean="0">
                <a:solidFill>
                  <a:srgbClr val="800080"/>
                </a:solidFill>
              </a:rPr>
              <a:t>     q = -11.3 kJ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800080"/>
                </a:solidFill>
              </a:rPr>
              <a:t>H</a:t>
            </a:r>
            <a:r>
              <a:rPr lang="en-US" sz="2800" baseline="-25000" smtClean="0">
                <a:solidFill>
                  <a:srgbClr val="800080"/>
                </a:solidFill>
              </a:rPr>
              <a:t>2</a:t>
            </a:r>
            <a:r>
              <a:rPr lang="en-US" sz="2800" smtClean="0">
                <a:solidFill>
                  <a:srgbClr val="800080"/>
                </a:solidFill>
              </a:rPr>
              <a:t>B</a:t>
            </a:r>
            <a:r>
              <a:rPr lang="en-US" sz="2800" baseline="-25000" smtClean="0">
                <a:solidFill>
                  <a:srgbClr val="800080"/>
                </a:solidFill>
              </a:rPr>
              <a:t>4</a:t>
            </a:r>
            <a:r>
              <a:rPr lang="en-US" sz="2800" smtClean="0">
                <a:solidFill>
                  <a:srgbClr val="800080"/>
                </a:solidFill>
              </a:rPr>
              <a:t>O</a:t>
            </a:r>
            <a:r>
              <a:rPr lang="en-US" sz="2800" baseline="-25000" smtClean="0">
                <a:solidFill>
                  <a:srgbClr val="800080"/>
                </a:solidFill>
              </a:rPr>
              <a:t>7 </a:t>
            </a:r>
            <a:r>
              <a:rPr lang="en-US" sz="2800" smtClean="0">
                <a:solidFill>
                  <a:srgbClr val="800080"/>
                </a:solidFill>
                <a:sym typeface="Wingdings" pitchFamily="2" charset="2"/>
              </a:rPr>
              <a:t></a:t>
            </a:r>
            <a:r>
              <a:rPr lang="en-US" sz="2800" smtClean="0">
                <a:solidFill>
                  <a:srgbClr val="800080"/>
                </a:solidFill>
              </a:rPr>
              <a:t> 2B</a:t>
            </a:r>
            <a:r>
              <a:rPr lang="en-US" sz="2800" baseline="-25000" smtClean="0">
                <a:solidFill>
                  <a:srgbClr val="800080"/>
                </a:solidFill>
              </a:rPr>
              <a:t>2</a:t>
            </a:r>
            <a:r>
              <a:rPr lang="en-US" sz="2800" smtClean="0">
                <a:solidFill>
                  <a:srgbClr val="800080"/>
                </a:solidFill>
              </a:rPr>
              <a:t>O</a:t>
            </a:r>
            <a:r>
              <a:rPr lang="en-US" sz="2800" baseline="-25000" smtClean="0">
                <a:solidFill>
                  <a:srgbClr val="800080"/>
                </a:solidFill>
              </a:rPr>
              <a:t>3</a:t>
            </a:r>
            <a:r>
              <a:rPr lang="en-US" sz="2800" smtClean="0">
                <a:solidFill>
                  <a:srgbClr val="800080"/>
                </a:solidFill>
              </a:rPr>
              <a:t> + H</a:t>
            </a:r>
            <a:r>
              <a:rPr lang="en-US" sz="2800" baseline="-25000" smtClean="0">
                <a:solidFill>
                  <a:srgbClr val="800080"/>
                </a:solidFill>
              </a:rPr>
              <a:t>2</a:t>
            </a:r>
            <a:r>
              <a:rPr lang="en-US" sz="2800" smtClean="0">
                <a:solidFill>
                  <a:srgbClr val="800080"/>
                </a:solidFill>
              </a:rPr>
              <a:t>O       q = 17.5 kJ</a:t>
            </a:r>
            <a:r>
              <a:rPr lang="en-US" smtClean="0">
                <a:solidFill>
                  <a:srgbClr val="800080"/>
                </a:solidFill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/>
          <p:cNvSpPr txBox="1">
            <a:spLocks noChangeArrowheads="1"/>
          </p:cNvSpPr>
          <p:nvPr/>
        </p:nvSpPr>
        <p:spPr bwMode="auto">
          <a:xfrm>
            <a:off x="0" y="2286000"/>
            <a:ext cx="9144000" cy="528638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FFFF"/>
                </a:solidFill>
              </a:rPr>
              <a:t>Do not use the term “temperature” if you mean heat!</a:t>
            </a:r>
          </a:p>
        </p:txBody>
      </p:sp>
      <p:sp>
        <p:nvSpPr>
          <p:cNvPr id="31747" name="Text Box 5"/>
          <p:cNvSpPr txBox="1">
            <a:spLocks noChangeArrowheads="1"/>
          </p:cNvSpPr>
          <p:nvPr/>
        </p:nvSpPr>
        <p:spPr bwMode="auto">
          <a:xfrm>
            <a:off x="0" y="1447800"/>
            <a:ext cx="9144000" cy="528638"/>
          </a:xfrm>
          <a:prstGeom prst="rect">
            <a:avLst/>
          </a:prstGeom>
          <a:noFill/>
          <a:ln w="9525">
            <a:solidFill>
              <a:srgbClr val="66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800" dirty="0">
                <a:solidFill>
                  <a:srgbClr val="FF9900"/>
                </a:solidFill>
              </a:rPr>
              <a:t>Do not use the term “heat” if you mean temperature!</a:t>
            </a:r>
          </a:p>
        </p:txBody>
      </p:sp>
      <p:sp>
        <p:nvSpPr>
          <p:cNvPr id="31748" name="Text Box 6"/>
          <p:cNvSpPr txBox="1">
            <a:spLocks noChangeArrowheads="1"/>
          </p:cNvSpPr>
          <p:nvPr/>
        </p:nvSpPr>
        <p:spPr bwMode="auto">
          <a:xfrm>
            <a:off x="1066800" y="228600"/>
            <a:ext cx="7162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/>
              <a:t>Heat vs. Temperature</a:t>
            </a:r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304800" y="3200400"/>
            <a:ext cx="8458200" cy="321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sz="2800" dirty="0"/>
              <a:t> </a:t>
            </a:r>
            <a:r>
              <a:rPr lang="en-US" sz="2800" b="0" dirty="0"/>
              <a:t>Unit for temperature (T): </a:t>
            </a:r>
            <a:r>
              <a:rPr lang="en-US" sz="2800" b="0" dirty="0">
                <a:cs typeface="Arial" pitchFamily="34" charset="0"/>
              </a:rPr>
              <a:t>°C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sz="2800" b="0" dirty="0">
                <a:cs typeface="Arial" pitchFamily="34" charset="0"/>
              </a:rPr>
              <a:t> </a:t>
            </a:r>
            <a:r>
              <a:rPr lang="en-US" sz="2800" dirty="0">
                <a:cs typeface="Arial" pitchFamily="34" charset="0"/>
              </a:rPr>
              <a:t>Units for heat (q):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US" sz="2800" dirty="0">
                <a:cs typeface="Arial" pitchFamily="34" charset="0"/>
              </a:rPr>
              <a:t> Joule (J</a:t>
            </a:r>
            <a:r>
              <a:rPr lang="en-US" sz="2800" dirty="0" smtClean="0">
                <a:cs typeface="Arial" pitchFamily="34" charset="0"/>
              </a:rPr>
              <a:t>) (1000 joules = 1 kilojoule)</a:t>
            </a:r>
            <a:endParaRPr lang="en-US" sz="2800" dirty="0">
              <a:cs typeface="Arial" pitchFamily="34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US" sz="2800" dirty="0">
                <a:cs typeface="Arial" pitchFamily="34" charset="0"/>
              </a:rPr>
              <a:t> c</a:t>
            </a:r>
            <a:r>
              <a:rPr lang="en-US" sz="2800" dirty="0" smtClean="0">
                <a:cs typeface="Arial" pitchFamily="34" charset="0"/>
              </a:rPr>
              <a:t>alorie </a:t>
            </a:r>
            <a:r>
              <a:rPr lang="en-US" sz="2800" dirty="0">
                <a:cs typeface="Arial" pitchFamily="34" charset="0"/>
              </a:rPr>
              <a:t>(</a:t>
            </a:r>
            <a:r>
              <a:rPr lang="en-US" sz="2800" dirty="0" err="1">
                <a:cs typeface="Arial" pitchFamily="34" charset="0"/>
              </a:rPr>
              <a:t>cal</a:t>
            </a:r>
            <a:r>
              <a:rPr lang="en-US" sz="2800" dirty="0" smtClean="0">
                <a:cs typeface="Arial" pitchFamily="34" charset="0"/>
              </a:rPr>
              <a:t>) (1000 calories = 1 kilocalorie)</a:t>
            </a:r>
            <a:endParaRPr lang="en-US" sz="2800" dirty="0"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800" dirty="0">
                <a:cs typeface="Arial" pitchFamily="34" charset="0"/>
              </a:rPr>
              <a:t> </a:t>
            </a:r>
            <a:r>
              <a:rPr lang="en-US" sz="2800" u="sng" dirty="0">
                <a:cs typeface="Arial" pitchFamily="34" charset="0"/>
              </a:rPr>
              <a:t>Conversions: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cs typeface="Arial" pitchFamily="34" charset="0"/>
              </a:rPr>
              <a:t>1 </a:t>
            </a:r>
            <a:r>
              <a:rPr lang="en-US" sz="2800" dirty="0" err="1">
                <a:cs typeface="Arial" pitchFamily="34" charset="0"/>
              </a:rPr>
              <a:t>cal</a:t>
            </a:r>
            <a:r>
              <a:rPr lang="en-US" sz="2800" dirty="0">
                <a:cs typeface="Arial" pitchFamily="34" charset="0"/>
              </a:rPr>
              <a:t> = 4.184 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Energy: Heating/Cooling Curve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1676400"/>
          </a:xfrm>
        </p:spPr>
        <p:txBody>
          <a:bodyPr/>
          <a:lstStyle/>
          <a:p>
            <a:pPr eaLnBrk="1" hangingPunct="1"/>
            <a:r>
              <a:rPr lang="en-US" dirty="0" smtClean="0"/>
              <a:t>Shows the temperature and energy of a substance over time as it changes from a solid to a gas </a:t>
            </a:r>
          </a:p>
        </p:txBody>
      </p:sp>
      <p:pic>
        <p:nvPicPr>
          <p:cNvPr id="21508" name="Picture 4" descr="heating-cooling curve B&amp;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125788"/>
            <a:ext cx="7010400" cy="357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105400" y="5257800"/>
            <a:ext cx="21336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</a:rPr>
              <a:t>To increase the temperature we must add energy.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Phase Changes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229600" cy="2743200"/>
          </a:xfrm>
        </p:spPr>
        <p:txBody>
          <a:bodyPr/>
          <a:lstStyle/>
          <a:p>
            <a:pPr eaLnBrk="1" hangingPunct="1"/>
            <a:r>
              <a:rPr lang="en-US" sz="2800" smtClean="0"/>
              <a:t>Melting point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Solid to liquid : </a:t>
            </a:r>
            <a:r>
              <a:rPr lang="en-US" sz="2400" i="1" smtClean="0">
                <a:solidFill>
                  <a:srgbClr val="FFFF00"/>
                </a:solidFill>
                <a:ea typeface="ＭＳ Ｐゴシック" pitchFamily="34" charset="-128"/>
              </a:rPr>
              <a:t>No temperature change</a:t>
            </a:r>
            <a:r>
              <a:rPr lang="en-US" sz="2400" smtClean="0">
                <a:ea typeface="ＭＳ Ｐゴシック" pitchFamily="34" charset="-128"/>
              </a:rPr>
              <a:t> until all of the solid changes to a liquid</a:t>
            </a:r>
          </a:p>
          <a:p>
            <a:pPr eaLnBrk="1" hangingPunct="1"/>
            <a:r>
              <a:rPr lang="en-US" sz="2800" smtClean="0"/>
              <a:t>Freezing point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Liquid to solid: </a:t>
            </a:r>
            <a:r>
              <a:rPr lang="en-US" sz="2400" i="1" smtClean="0">
                <a:solidFill>
                  <a:srgbClr val="FFFF00"/>
                </a:solidFill>
                <a:ea typeface="ＭＳ Ｐゴシック" pitchFamily="34" charset="-128"/>
              </a:rPr>
              <a:t>No temperature change</a:t>
            </a:r>
            <a:r>
              <a:rPr lang="en-US" sz="2400" smtClean="0">
                <a:ea typeface="ＭＳ Ｐゴシック" pitchFamily="34" charset="-128"/>
              </a:rPr>
              <a:t> until all of the liquid changes to a solid</a:t>
            </a:r>
          </a:p>
        </p:txBody>
      </p:sp>
      <p:pic>
        <p:nvPicPr>
          <p:cNvPr id="23556" name="Picture 4" descr="heating-cooling curve B&amp;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983038"/>
            <a:ext cx="5638800" cy="287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04800" y="4114800"/>
            <a:ext cx="26670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66FF33"/>
                </a:solidFill>
              </a:rPr>
              <a:t>Melting point and freezing point are the </a:t>
            </a:r>
            <a:r>
              <a:rPr lang="en-US" sz="2400">
                <a:solidFill>
                  <a:srgbClr val="FFFF00"/>
                </a:solidFill>
              </a:rPr>
              <a:t>SAME </a:t>
            </a:r>
            <a:r>
              <a:rPr lang="en-US" sz="2400">
                <a:solidFill>
                  <a:srgbClr val="66FF33"/>
                </a:solidFill>
              </a:rPr>
              <a:t>temperature!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Phase Changes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229600" cy="2743200"/>
          </a:xfrm>
        </p:spPr>
        <p:txBody>
          <a:bodyPr/>
          <a:lstStyle/>
          <a:p>
            <a:pPr eaLnBrk="1" hangingPunct="1"/>
            <a:r>
              <a:rPr lang="en-US" sz="2800" smtClean="0"/>
              <a:t>Melting point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Solid to liquid : </a:t>
            </a:r>
            <a:r>
              <a:rPr lang="en-US" sz="2400" i="1" smtClean="0">
                <a:solidFill>
                  <a:srgbClr val="FFFF00"/>
                </a:solidFill>
                <a:ea typeface="ＭＳ Ｐゴシック" pitchFamily="34" charset="-128"/>
              </a:rPr>
              <a:t>No temperature change</a:t>
            </a:r>
            <a:r>
              <a:rPr lang="en-US" sz="2400" smtClean="0">
                <a:ea typeface="ＭＳ Ｐゴシック" pitchFamily="34" charset="-128"/>
              </a:rPr>
              <a:t> until all of the solid changes to a liquid</a:t>
            </a:r>
          </a:p>
          <a:p>
            <a:pPr eaLnBrk="1" hangingPunct="1"/>
            <a:r>
              <a:rPr lang="en-US" sz="2800" smtClean="0"/>
              <a:t>Freezing point</a:t>
            </a:r>
          </a:p>
          <a:p>
            <a:pPr lvl="1" eaLnBrk="1" hangingPunct="1"/>
            <a:r>
              <a:rPr lang="en-US" sz="2400" smtClean="0">
                <a:ea typeface="ＭＳ Ｐゴシック" pitchFamily="34" charset="-128"/>
              </a:rPr>
              <a:t>Liquid to solid: </a:t>
            </a:r>
            <a:r>
              <a:rPr lang="en-US" sz="2400" i="1" smtClean="0">
                <a:solidFill>
                  <a:srgbClr val="FFFF00"/>
                </a:solidFill>
                <a:ea typeface="ＭＳ Ｐゴシック" pitchFamily="34" charset="-128"/>
              </a:rPr>
              <a:t>No temperature change</a:t>
            </a:r>
            <a:r>
              <a:rPr lang="en-US" sz="2400" smtClean="0">
                <a:ea typeface="ＭＳ Ｐゴシック" pitchFamily="34" charset="-128"/>
              </a:rPr>
              <a:t> until all of the liquid changes to a solid</a:t>
            </a:r>
          </a:p>
        </p:txBody>
      </p:sp>
      <p:pic>
        <p:nvPicPr>
          <p:cNvPr id="25604" name="Picture 4" descr="heating-cooling curve B&amp;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26" y="1219200"/>
            <a:ext cx="911681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176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6235</TotalTime>
  <Words>2786</Words>
  <Application>Microsoft Office PowerPoint</Application>
  <PresentationFormat>On-screen Show (4:3)</PresentationFormat>
  <Paragraphs>484</Paragraphs>
  <Slides>55</Slides>
  <Notes>36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71" baseType="lpstr">
      <vt:lpstr>ＭＳ Ｐゴシック</vt:lpstr>
      <vt:lpstr>Adobe Caslon Pro</vt:lpstr>
      <vt:lpstr>Arial</vt:lpstr>
      <vt:lpstr>Arial Black</vt:lpstr>
      <vt:lpstr>Braggadocio</vt:lpstr>
      <vt:lpstr>Cheltenhm BT</vt:lpstr>
      <vt:lpstr>Elephant</vt:lpstr>
      <vt:lpstr>Lucida Calligraphy</vt:lpstr>
      <vt:lpstr>Lucida Handwriting</vt:lpstr>
      <vt:lpstr>Sylfaen</vt:lpstr>
      <vt:lpstr>Symbol</vt:lpstr>
      <vt:lpstr>Times New Roman</vt:lpstr>
      <vt:lpstr>Webdings</vt:lpstr>
      <vt:lpstr>Wingdings</vt:lpstr>
      <vt:lpstr>Default Design</vt:lpstr>
      <vt:lpstr>Equation</vt:lpstr>
      <vt:lpstr>PowerPoint Presentation</vt:lpstr>
      <vt:lpstr>Thermochemisty</vt:lpstr>
      <vt:lpstr>Thermodynamics</vt:lpstr>
      <vt:lpstr>Heat vs Temperature</vt:lpstr>
      <vt:lpstr>Heat Energy vs Temperature</vt:lpstr>
      <vt:lpstr>PowerPoint Presentation</vt:lpstr>
      <vt:lpstr>Energy: Heating/Cooling Curve</vt:lpstr>
      <vt:lpstr>Phase Changes</vt:lpstr>
      <vt:lpstr>Phase Changes</vt:lpstr>
      <vt:lpstr>Heat and Phase Changes</vt:lpstr>
      <vt:lpstr>Heat Capacity(not as useful)</vt:lpstr>
      <vt:lpstr>Specific Heat (capacity)</vt:lpstr>
      <vt:lpstr>Specific Heat of Liquid Water</vt:lpstr>
      <vt:lpstr>Specific Heat</vt:lpstr>
      <vt:lpstr>PowerPoint Presentation</vt:lpstr>
      <vt:lpstr>Calorimetry</vt:lpstr>
      <vt:lpstr>Calorimetry</vt:lpstr>
      <vt:lpstr>Calorimetry</vt:lpstr>
      <vt:lpstr>Calorimetry</vt:lpstr>
      <vt:lpstr>PowerPoint Presentation</vt:lpstr>
      <vt:lpstr>Heat of Fusion/Vaporization</vt:lpstr>
      <vt:lpstr>Heat of Fusion/Vaporization</vt:lpstr>
      <vt:lpstr>Heat of Fusion</vt:lpstr>
      <vt:lpstr>Heat of Vaporization</vt:lpstr>
      <vt:lpstr>Try it on your own…</vt:lpstr>
      <vt:lpstr>Putting it all together…</vt:lpstr>
      <vt:lpstr>Putting it all together…</vt:lpstr>
      <vt:lpstr>Putting it all together…</vt:lpstr>
      <vt:lpstr>Putting it all together…</vt:lpstr>
      <vt:lpstr>Putting it all together…</vt:lpstr>
      <vt:lpstr>Thermochemical Calculations</vt:lpstr>
      <vt:lpstr>Practice on your own…</vt:lpstr>
      <vt:lpstr>PowerPoint Presentation</vt:lpstr>
      <vt:lpstr>Practice on your own…</vt:lpstr>
      <vt:lpstr>Heat of “Reaction”</vt:lpstr>
      <vt:lpstr>Heat of “Reaction”  Practice Problem</vt:lpstr>
      <vt:lpstr>Heat of “Reaction”  Practice Problem</vt:lpstr>
      <vt:lpstr>Heat of “Reaction” Review</vt:lpstr>
      <vt:lpstr>Heat of Combustion</vt:lpstr>
      <vt:lpstr>Heat of Solution (p. 525)</vt:lpstr>
      <vt:lpstr>Heat of Solution</vt:lpstr>
      <vt:lpstr>Heat of Solution</vt:lpstr>
      <vt:lpstr>Standard Heats of Formation</vt:lpstr>
      <vt:lpstr>Standard Heats of Formation</vt:lpstr>
      <vt:lpstr>Calculating Heat of Formation</vt:lpstr>
      <vt:lpstr>Calculating Heat of Formation</vt:lpstr>
      <vt:lpstr>Practice Problem</vt:lpstr>
      <vt:lpstr>Given Variables &amp; Equations</vt:lpstr>
      <vt:lpstr>PowerPoint Presentation</vt:lpstr>
      <vt:lpstr>Heat of Reaction: Hess’s Law</vt:lpstr>
      <vt:lpstr>Hess’s Law</vt:lpstr>
      <vt:lpstr>Hess’s Law: Solving Problems </vt:lpstr>
      <vt:lpstr>Practice Problems </vt:lpstr>
      <vt:lpstr>Practice Problems</vt:lpstr>
      <vt:lpstr>Practice Problems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Thermochemistry</dc:title>
  <dc:creator>mgever</dc:creator>
  <cp:lastModifiedBy>LOCKARD, KEVIN J</cp:lastModifiedBy>
  <cp:revision>410</cp:revision>
  <cp:lastPrinted>2015-01-06T18:09:12Z</cp:lastPrinted>
  <dcterms:created xsi:type="dcterms:W3CDTF">2013-01-15T00:43:54Z</dcterms:created>
  <dcterms:modified xsi:type="dcterms:W3CDTF">2015-05-27T15:59:39Z</dcterms:modified>
</cp:coreProperties>
</file>